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63" r:id="rId2"/>
    <p:sldId id="376" r:id="rId3"/>
    <p:sldId id="377" r:id="rId4"/>
    <p:sldId id="322" r:id="rId5"/>
    <p:sldId id="383" r:id="rId6"/>
    <p:sldId id="326" r:id="rId7"/>
    <p:sldId id="378" r:id="rId8"/>
    <p:sldId id="379" r:id="rId9"/>
    <p:sldId id="387" r:id="rId10"/>
    <p:sldId id="325" r:id="rId11"/>
    <p:sldId id="388" r:id="rId12"/>
    <p:sldId id="389" r:id="rId13"/>
    <p:sldId id="324" r:id="rId14"/>
    <p:sldId id="386" r:id="rId15"/>
    <p:sldId id="267" r:id="rId16"/>
    <p:sldId id="367" r:id="rId17"/>
    <p:sldId id="368" r:id="rId18"/>
    <p:sldId id="380" r:id="rId19"/>
    <p:sldId id="384" r:id="rId20"/>
    <p:sldId id="385" r:id="rId21"/>
    <p:sldId id="382" r:id="rId22"/>
    <p:sldId id="390" r:id="rId23"/>
    <p:sldId id="273" r:id="rId24"/>
    <p:sldId id="275" r:id="rId25"/>
    <p:sldId id="276" r:id="rId26"/>
    <p:sldId id="339" r:id="rId27"/>
    <p:sldId id="370" r:id="rId28"/>
    <p:sldId id="358" r:id="rId29"/>
    <p:sldId id="374" r:id="rId30"/>
    <p:sldId id="391" r:id="rId31"/>
    <p:sldId id="294" r:id="rId3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2 ExtraLight" panose="020B0203030302020204" pitchFamily="34" charset="-127"/>
      <p:regular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6 Bold" panose="020B0703030302020204" pitchFamily="34" charset="-127"/>
      <p:bold r:id="rId39"/>
    </p:embeddedFont>
    <p:embeddedFont>
      <p:font typeface="에스코어 드림 8 Heavy" panose="020B0903030302020204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2"/>
            <p14:sldId id="383"/>
            <p14:sldId id="326"/>
            <p14:sldId id="378"/>
            <p14:sldId id="379"/>
            <p14:sldId id="387"/>
            <p14:sldId id="325"/>
            <p14:sldId id="388"/>
            <p14:sldId id="389"/>
            <p14:sldId id="324"/>
            <p14:sldId id="386"/>
            <p14:sldId id="267"/>
            <p14:sldId id="367"/>
            <p14:sldId id="368"/>
            <p14:sldId id="380"/>
            <p14:sldId id="384"/>
            <p14:sldId id="385"/>
            <p14:sldId id="382"/>
          </p14:sldIdLst>
        </p14:section>
        <p14:section name="설계단계" id="{079FB007-4044-4E60-AD09-4E9512A5438F}">
          <p14:sldIdLst>
            <p14:sldId id="390"/>
            <p14:sldId id="273"/>
            <p14:sldId id="275"/>
            <p14:sldId id="276"/>
            <p14:sldId id="339"/>
            <p14:sldId id="370"/>
            <p14:sldId id="358"/>
            <p14:sldId id="374"/>
            <p14:sldId id="391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87B"/>
    <a:srgbClr val="F0F8FF"/>
    <a:srgbClr val="558ED5"/>
    <a:srgbClr val="003399"/>
    <a:srgbClr val="E6E6E6"/>
    <a:srgbClr val="EFF3F9"/>
    <a:srgbClr val="9999FF"/>
    <a:srgbClr val="3B5AA8"/>
    <a:srgbClr val="C40452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4" autoAdjust="0"/>
    <p:restoredTop sz="94766" autoAdjust="0"/>
  </p:normalViewPr>
  <p:slideViewPr>
    <p:cSldViewPr>
      <p:cViewPr varScale="1">
        <p:scale>
          <a:sx n="77" d="100"/>
          <a:sy n="77" d="100"/>
        </p:scale>
        <p:origin x="98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2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39330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b="1" spc="-150" dirty="0" err="1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빅테이터</a:t>
            </a:r>
            <a:r>
              <a:rPr lang="en-US" altLang="ko-KR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</a:t>
            </a:r>
            <a:r>
              <a:rPr lang="ko-KR" altLang="en-US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활용한 여행지 추천 </a:t>
            </a:r>
            <a:r>
              <a:rPr lang="ko-KR" altLang="en-US" sz="2400" b="1" spc="-150" dirty="0" err="1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lang="ko-KR" altLang="en-US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</a:t>
            </a:r>
            <a:r>
              <a:rPr lang="en-US" altLang="ko-KR" sz="2400" b="1" spc="-150" dirty="0">
                <a:solidFill>
                  <a:srgbClr val="77787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400" b="1" spc="-150" dirty="0">
              <a:solidFill>
                <a:srgbClr val="77787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11E40A-0769-4B49-AD21-B6CBC5455C03}"/>
              </a:ext>
            </a:extLst>
          </p:cNvPr>
          <p:cNvSpPr txBox="1"/>
          <p:nvPr/>
        </p:nvSpPr>
        <p:spPr>
          <a:xfrm>
            <a:off x="808680" y="4754468"/>
            <a:ext cx="752664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2021. 10.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15.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BA3D52-A949-47B9-91AD-9B3F2FBE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01" y="1333683"/>
            <a:ext cx="7654923" cy="464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7C7E74-3A7B-4D3A-AE35-5602504B3C3F}"/>
              </a:ext>
            </a:extLst>
          </p:cNvPr>
          <p:cNvSpPr/>
          <p:nvPr/>
        </p:nvSpPr>
        <p:spPr>
          <a:xfrm>
            <a:off x="2627784" y="4581128"/>
            <a:ext cx="6480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F7065-6EA1-42BE-B25D-624A92DAFFE2}"/>
              </a:ext>
            </a:extLst>
          </p:cNvPr>
          <p:cNvSpPr txBox="1"/>
          <p:nvPr/>
        </p:nvSpPr>
        <p:spPr>
          <a:xfrm>
            <a:off x="2483768" y="4581128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인기있는</a:t>
            </a:r>
            <a:endParaRPr lang="en-US" altLang="ko-KR" sz="16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A8902CC-44E5-4EDF-BD55-DBD4108CC30A}"/>
              </a:ext>
            </a:extLst>
          </p:cNvPr>
          <p:cNvGrpSpPr/>
          <p:nvPr/>
        </p:nvGrpSpPr>
        <p:grpSpPr>
          <a:xfrm>
            <a:off x="-577697" y="-576001"/>
            <a:ext cx="9709113" cy="1700745"/>
            <a:chOff x="-577697" y="-576001"/>
            <a:chExt cx="9709113" cy="1700745"/>
          </a:xfrm>
        </p:grpSpPr>
        <p:sp>
          <p:nvSpPr>
            <p:cNvPr id="21" name="직사각형 20"/>
            <p:cNvSpPr/>
            <p:nvPr/>
          </p:nvSpPr>
          <p:spPr>
            <a:xfrm>
              <a:off x="107504" y="0"/>
              <a:ext cx="3096344" cy="1124744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424356" y="541195"/>
              <a:ext cx="2591728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275856" y="548680"/>
              <a:ext cx="5328592" cy="0"/>
            </a:xfrm>
            <a:prstGeom prst="line">
              <a:avLst/>
            </a:prstGeom>
            <a:ln w="28575">
              <a:solidFill>
                <a:srgbClr val="3B5AA8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제목 12"/>
            <p:cNvSpPr txBox="1">
              <a:spLocks/>
            </p:cNvSpPr>
            <p:nvPr/>
          </p:nvSpPr>
          <p:spPr>
            <a:xfrm>
              <a:off x="323527" y="692696"/>
              <a:ext cx="3565521" cy="2852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+mj-cs"/>
                </a:rPr>
                <a:t>| </a:t>
              </a:r>
              <a:r>
                <a:rPr lang="ko-KR" altLang="en-US" b="1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서비스 구성도 </a:t>
              </a:r>
              <a:r>
                <a:rPr lang="en-US" altLang="ko-KR" sz="1200" b="1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050" b="1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+mj-cs"/>
                </a:rPr>
                <a:t>시스템 구성도</a:t>
              </a:r>
              <a:endParaRPr kumimoji="0" lang="ko-KR" altLang="en-US" sz="105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endParaRPr>
            </a:p>
          </p:txBody>
        </p:sp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76456" y="476671"/>
              <a:ext cx="454960" cy="158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막힌 원호 31"/>
            <p:cNvSpPr/>
            <p:nvPr/>
          </p:nvSpPr>
          <p:spPr>
            <a:xfrm flipV="1">
              <a:off x="-577697" y="-576001"/>
              <a:ext cx="1181047" cy="1167213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E1208A-B1EF-49C2-B8A3-A4755425DF12}"/>
              </a:ext>
            </a:extLst>
          </p:cNvPr>
          <p:cNvGrpSpPr/>
          <p:nvPr/>
        </p:nvGrpSpPr>
        <p:grpSpPr>
          <a:xfrm>
            <a:off x="658032" y="3320964"/>
            <a:ext cx="2444090" cy="1148465"/>
            <a:chOff x="1121446" y="3989336"/>
            <a:chExt cx="2444090" cy="1148465"/>
          </a:xfrm>
        </p:grpSpPr>
        <p:pic>
          <p:nvPicPr>
            <p:cNvPr id="4" name="그래픽 3" descr="사용자 윤곽선">
              <a:extLst>
                <a:ext uri="{FF2B5EF4-FFF2-40B4-BE49-F238E27FC236}">
                  <a16:creationId xmlns:a16="http://schemas.microsoft.com/office/drawing/2014/main" id="{D24DBDA5-709F-42E1-BDA7-D654F94D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6291" y="3989336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C13A2C-0EC0-4A55-86FD-C66D692F86DC}"/>
                </a:ext>
              </a:extLst>
            </p:cNvPr>
            <p:cNvSpPr txBox="1"/>
            <p:nvPr/>
          </p:nvSpPr>
          <p:spPr>
            <a:xfrm>
              <a:off x="1121446" y="4860802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</a:t>
              </a:r>
              <a:endPara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870EB3-C92D-45C4-8A2F-1AF31DD11587}"/>
              </a:ext>
            </a:extLst>
          </p:cNvPr>
          <p:cNvGrpSpPr/>
          <p:nvPr/>
        </p:nvGrpSpPr>
        <p:grpSpPr>
          <a:xfrm>
            <a:off x="3293422" y="2016645"/>
            <a:ext cx="2444090" cy="1109386"/>
            <a:chOff x="3124200" y="2267002"/>
            <a:chExt cx="2444090" cy="1109386"/>
          </a:xfrm>
        </p:grpSpPr>
        <p:pic>
          <p:nvPicPr>
            <p:cNvPr id="9" name="그래픽 8" descr="서버 윤곽선">
              <a:extLst>
                <a:ext uri="{FF2B5EF4-FFF2-40B4-BE49-F238E27FC236}">
                  <a16:creationId xmlns:a16="http://schemas.microsoft.com/office/drawing/2014/main" id="{00739ADC-5B79-4901-856E-BBB44E1C3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5813" y="2267002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0F10CD-EC4C-4C15-8B41-AE9C446BE45C}"/>
                </a:ext>
              </a:extLst>
            </p:cNvPr>
            <p:cNvSpPr txBox="1"/>
            <p:nvPr/>
          </p:nvSpPr>
          <p:spPr>
            <a:xfrm>
              <a:off x="3124200" y="3099389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서버</a:t>
              </a:r>
              <a:endPara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065810-506F-4CE2-94E0-DF2488899F07}"/>
              </a:ext>
            </a:extLst>
          </p:cNvPr>
          <p:cNvCxnSpPr/>
          <p:nvPr/>
        </p:nvCxnSpPr>
        <p:spPr>
          <a:xfrm flipV="1">
            <a:off x="2312888" y="2497189"/>
            <a:ext cx="1652003" cy="93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3D9375-7D50-4B57-8F9D-9CB0785C5C68}"/>
              </a:ext>
            </a:extLst>
          </p:cNvPr>
          <p:cNvCxnSpPr>
            <a:cxnSpLocks/>
          </p:cNvCxnSpPr>
          <p:nvPr/>
        </p:nvCxnSpPr>
        <p:spPr>
          <a:xfrm>
            <a:off x="4972667" y="2529447"/>
            <a:ext cx="1831581" cy="7915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2B726C2-EC70-4716-BA47-0BDEF0557553}"/>
              </a:ext>
            </a:extLst>
          </p:cNvPr>
          <p:cNvCxnSpPr>
            <a:cxnSpLocks/>
          </p:cNvCxnSpPr>
          <p:nvPr/>
        </p:nvCxnSpPr>
        <p:spPr>
          <a:xfrm flipH="1">
            <a:off x="4972666" y="4527835"/>
            <a:ext cx="1786692" cy="8481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9B49F0-65CC-443E-B1BC-70C76C048ADD}"/>
              </a:ext>
            </a:extLst>
          </p:cNvPr>
          <p:cNvSpPr txBox="1"/>
          <p:nvPr/>
        </p:nvSpPr>
        <p:spPr>
          <a:xfrm>
            <a:off x="5738249" y="2273342"/>
            <a:ext cx="2042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 사용자가 입력한 채팅을 서버를 통해 </a:t>
            </a:r>
            <a:r>
              <a:rPr lang="en-US" altLang="ko-KR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Chatbot Framework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전달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A8A6DF3-7E64-4A84-9596-1A292E35ADC3}"/>
              </a:ext>
            </a:extLst>
          </p:cNvPr>
          <p:cNvGrpSpPr/>
          <p:nvPr/>
        </p:nvGrpSpPr>
        <p:grpSpPr>
          <a:xfrm>
            <a:off x="3293422" y="4736713"/>
            <a:ext cx="2444090" cy="1354597"/>
            <a:chOff x="4766395" y="4089956"/>
            <a:chExt cx="2444090" cy="13545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E1C73B-BDA9-4AA8-B7B2-B654BD843324}"/>
                </a:ext>
              </a:extLst>
            </p:cNvPr>
            <p:cNvSpPr txBox="1"/>
            <p:nvPr/>
          </p:nvSpPr>
          <p:spPr>
            <a:xfrm>
              <a:off x="4766395" y="4982888"/>
              <a:ext cx="24440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데이터베이스</a:t>
              </a:r>
              <a:endPara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en-US" altLang="ko-KR" sz="12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12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웹페이지</a:t>
              </a:r>
              <a:endPara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6" name="그래픽 35" descr="데이터베이스 윤곽선">
              <a:extLst>
                <a:ext uri="{FF2B5EF4-FFF2-40B4-BE49-F238E27FC236}">
                  <a16:creationId xmlns:a16="http://schemas.microsoft.com/office/drawing/2014/main" id="{F203508B-BB58-40BF-BBE1-460F8F4C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1240" y="4089956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81DC71-9E6E-4CF0-B7AF-818C74CC1D86}"/>
              </a:ext>
            </a:extLst>
          </p:cNvPr>
          <p:cNvGrpSpPr/>
          <p:nvPr/>
        </p:nvGrpSpPr>
        <p:grpSpPr>
          <a:xfrm>
            <a:off x="6157409" y="3320964"/>
            <a:ext cx="2444090" cy="1117036"/>
            <a:chOff x="6041878" y="3352393"/>
            <a:chExt cx="2444090" cy="11170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AF0883-E679-419F-AD9F-276436B19EA3}"/>
                </a:ext>
              </a:extLst>
            </p:cNvPr>
            <p:cNvSpPr txBox="1"/>
            <p:nvPr/>
          </p:nvSpPr>
          <p:spPr>
            <a:xfrm>
              <a:off x="6041878" y="4192430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Chatbot Framework</a:t>
              </a:r>
              <a:endPara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38" name="그래픽 37" descr="채팅 윤곽선">
              <a:extLst>
                <a:ext uri="{FF2B5EF4-FFF2-40B4-BE49-F238E27FC236}">
                  <a16:creationId xmlns:a16="http://schemas.microsoft.com/office/drawing/2014/main" id="{DA3E5A46-700D-48BA-8D75-EED1534D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49018" y="3352393"/>
              <a:ext cx="1029810" cy="102981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CEB1656-FEA4-4061-9FCC-5519A9C4A561}"/>
              </a:ext>
            </a:extLst>
          </p:cNvPr>
          <p:cNvSpPr txBox="1"/>
          <p:nvPr/>
        </p:nvSpPr>
        <p:spPr>
          <a:xfrm>
            <a:off x="1732412" y="2450416"/>
            <a:ext cx="216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사용자가 원하는</a:t>
            </a:r>
            <a:endParaRPr lang="en-US" altLang="ko-KR" sz="1200" b="1" dirty="0">
              <a:solidFill>
                <a:schemeClr val="tx2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정보를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채팅에 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1265FA-0731-4D4F-9100-D9F2D625B5BC}"/>
              </a:ext>
            </a:extLst>
          </p:cNvPr>
          <p:cNvSpPr txBox="1"/>
          <p:nvPr/>
        </p:nvSpPr>
        <p:spPr>
          <a:xfrm>
            <a:off x="5608536" y="5072565"/>
            <a:ext cx="275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③ </a:t>
            </a:r>
            <a:r>
              <a:rPr lang="en-US" altLang="ko-KR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분석</a:t>
            </a:r>
            <a:r>
              <a:rPr lang="en-US" altLang="ko-KR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</a:t>
            </a:r>
            <a:endParaRPr lang="en-US" altLang="ko-KR" sz="1200" b="1" dirty="0">
              <a:solidFill>
                <a:srgbClr val="00B05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</a:t>
            </a:r>
            <a:r>
              <a:rPr lang="ko-KR" altLang="en-US" sz="1200" b="1" dirty="0" err="1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en-US" altLang="ko-KR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 사용자에게 출력할 정보 요청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95AE35D-86E5-43DB-9124-C9BF38694858}"/>
              </a:ext>
            </a:extLst>
          </p:cNvPr>
          <p:cNvCxnSpPr>
            <a:cxnSpLocks/>
          </p:cNvCxnSpPr>
          <p:nvPr/>
        </p:nvCxnSpPr>
        <p:spPr>
          <a:xfrm flipV="1">
            <a:off x="4939800" y="4399009"/>
            <a:ext cx="1648424" cy="79966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9AAF9DD-A9B9-4046-A106-E8115ACB9B98}"/>
              </a:ext>
            </a:extLst>
          </p:cNvPr>
          <p:cNvSpPr txBox="1"/>
          <p:nvPr/>
        </p:nvSpPr>
        <p:spPr>
          <a:xfrm>
            <a:off x="4670368" y="4107703"/>
            <a:ext cx="173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④ 요청한 정보를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Chatbot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 반환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1B5FB30-C1A6-4CE6-BC2D-16A92EB5C125}"/>
              </a:ext>
            </a:extLst>
          </p:cNvPr>
          <p:cNvCxnSpPr>
            <a:cxnSpLocks/>
          </p:cNvCxnSpPr>
          <p:nvPr/>
        </p:nvCxnSpPr>
        <p:spPr>
          <a:xfrm flipH="1">
            <a:off x="2356817" y="2632777"/>
            <a:ext cx="1665979" cy="949718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40F995-3BE2-4D82-9183-708F2974F53E}"/>
              </a:ext>
            </a:extLst>
          </p:cNvPr>
          <p:cNvSpPr txBox="1"/>
          <p:nvPr/>
        </p:nvSpPr>
        <p:spPr>
          <a:xfrm>
            <a:off x="3599031" y="3215398"/>
            <a:ext cx="1940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⑥ 사용자에게 정보 출력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BC1631B-5658-4EB4-89F4-82D97CBCACB9}"/>
              </a:ext>
            </a:extLst>
          </p:cNvPr>
          <p:cNvCxnSpPr>
            <a:cxnSpLocks/>
          </p:cNvCxnSpPr>
          <p:nvPr/>
        </p:nvCxnSpPr>
        <p:spPr>
          <a:xfrm flipH="1" flipV="1">
            <a:off x="4981445" y="2686437"/>
            <a:ext cx="1777913" cy="759179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13C2660-13E5-4707-9D07-95444CD635AE}"/>
              </a:ext>
            </a:extLst>
          </p:cNvPr>
          <p:cNvSpPr txBox="1"/>
          <p:nvPr/>
        </p:nvSpPr>
        <p:spPr>
          <a:xfrm>
            <a:off x="323527" y="1268759"/>
            <a:ext cx="244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챗봇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서비스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9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서비스 구성도 </a:t>
            </a:r>
            <a:r>
              <a:rPr lang="en-US" altLang="ko-KR" sz="17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– </a:t>
            </a:r>
            <a:r>
              <a:rPr lang="ko-KR" altLang="en-US" sz="105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시스템 구성도</a:t>
            </a:r>
            <a:endParaRPr kumimoji="0" lang="ko-KR" altLang="en-US" sz="105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4D545E-F739-4F39-AD3E-76C369C7E5B7}"/>
              </a:ext>
            </a:extLst>
          </p:cNvPr>
          <p:cNvSpPr txBox="1"/>
          <p:nvPr/>
        </p:nvSpPr>
        <p:spPr>
          <a:xfrm>
            <a:off x="323526" y="1268759"/>
            <a:ext cx="597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인기 있는 여행지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 3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AA3F413-C833-42C7-8E26-039904D965E1}"/>
              </a:ext>
            </a:extLst>
          </p:cNvPr>
          <p:cNvGrpSpPr/>
          <p:nvPr/>
        </p:nvGrpSpPr>
        <p:grpSpPr>
          <a:xfrm>
            <a:off x="658029" y="3782879"/>
            <a:ext cx="2444090" cy="1148465"/>
            <a:chOff x="1121446" y="3989336"/>
            <a:chExt cx="2444090" cy="1148465"/>
          </a:xfrm>
        </p:grpSpPr>
        <p:pic>
          <p:nvPicPr>
            <p:cNvPr id="60" name="그래픽 59" descr="사용자 윤곽선">
              <a:extLst>
                <a:ext uri="{FF2B5EF4-FFF2-40B4-BE49-F238E27FC236}">
                  <a16:creationId xmlns:a16="http://schemas.microsoft.com/office/drawing/2014/main" id="{BF90A8CD-AB4B-49AE-B5B9-9A363C7A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6291" y="3989336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D6D6DE-6126-40EF-9678-33B1BD083CFA}"/>
                </a:ext>
              </a:extLst>
            </p:cNvPr>
            <p:cNvSpPr txBox="1"/>
            <p:nvPr/>
          </p:nvSpPr>
          <p:spPr>
            <a:xfrm>
              <a:off x="1121446" y="4860802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</a:t>
              </a:r>
              <a:endPara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27B9D6-8A01-4CFC-B001-40570306A820}"/>
              </a:ext>
            </a:extLst>
          </p:cNvPr>
          <p:cNvGrpSpPr/>
          <p:nvPr/>
        </p:nvGrpSpPr>
        <p:grpSpPr>
          <a:xfrm>
            <a:off x="3293419" y="2478560"/>
            <a:ext cx="2444090" cy="1109386"/>
            <a:chOff x="3124200" y="2267002"/>
            <a:chExt cx="2444090" cy="1109386"/>
          </a:xfrm>
        </p:grpSpPr>
        <p:pic>
          <p:nvPicPr>
            <p:cNvPr id="63" name="그래픽 62" descr="서버 윤곽선">
              <a:extLst>
                <a:ext uri="{FF2B5EF4-FFF2-40B4-BE49-F238E27FC236}">
                  <a16:creationId xmlns:a16="http://schemas.microsoft.com/office/drawing/2014/main" id="{27609279-BD84-4E0A-9C7C-85719667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5813" y="2267002"/>
              <a:ext cx="914400" cy="9144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E25DC4-96C3-49E8-AA28-CD4AE9BFF36F}"/>
                </a:ext>
              </a:extLst>
            </p:cNvPr>
            <p:cNvSpPr txBox="1"/>
            <p:nvPr/>
          </p:nvSpPr>
          <p:spPr>
            <a:xfrm>
              <a:off x="3124200" y="3099389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서버</a:t>
              </a:r>
              <a:endPara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8146CF-709C-4231-981D-574A9E703886}"/>
              </a:ext>
            </a:extLst>
          </p:cNvPr>
          <p:cNvGrpSpPr/>
          <p:nvPr/>
        </p:nvGrpSpPr>
        <p:grpSpPr>
          <a:xfrm>
            <a:off x="6183044" y="3802858"/>
            <a:ext cx="2444090" cy="1169931"/>
            <a:chOff x="4766395" y="4089956"/>
            <a:chExt cx="2444090" cy="11699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26B2B6-9FC8-4610-BAC6-483DE0CF9C93}"/>
                </a:ext>
              </a:extLst>
            </p:cNvPr>
            <p:cNvSpPr txBox="1"/>
            <p:nvPr/>
          </p:nvSpPr>
          <p:spPr>
            <a:xfrm>
              <a:off x="4766395" y="4982888"/>
              <a:ext cx="24440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데이터베이스</a:t>
              </a:r>
              <a:endPara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71" name="그래픽 70" descr="데이터베이스 윤곽선">
              <a:extLst>
                <a:ext uri="{FF2B5EF4-FFF2-40B4-BE49-F238E27FC236}">
                  <a16:creationId xmlns:a16="http://schemas.microsoft.com/office/drawing/2014/main" id="{60BA27B9-1D2F-4853-B3A7-0E09DE41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1240" y="4089956"/>
              <a:ext cx="914400" cy="914400"/>
            </a:xfrm>
            <a:prstGeom prst="rect">
              <a:avLst/>
            </a:prstGeom>
          </p:spPr>
        </p:pic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58C49A0-611D-49D1-8D83-308580C78EAF}"/>
              </a:ext>
            </a:extLst>
          </p:cNvPr>
          <p:cNvCxnSpPr>
            <a:cxnSpLocks/>
          </p:cNvCxnSpPr>
          <p:nvPr/>
        </p:nvCxnSpPr>
        <p:spPr>
          <a:xfrm flipH="1">
            <a:off x="2356814" y="3094692"/>
            <a:ext cx="1665979" cy="9497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82DC574-952D-4C70-8E59-811BACC6A35E}"/>
              </a:ext>
            </a:extLst>
          </p:cNvPr>
          <p:cNvCxnSpPr>
            <a:cxnSpLocks/>
          </p:cNvCxnSpPr>
          <p:nvPr/>
        </p:nvCxnSpPr>
        <p:spPr>
          <a:xfrm flipH="1" flipV="1">
            <a:off x="4981443" y="3148354"/>
            <a:ext cx="1910072" cy="89605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AEEEB1A-AABE-435C-AF04-E613357E5EAE}"/>
              </a:ext>
            </a:extLst>
          </p:cNvPr>
          <p:cNvCxnSpPr>
            <a:cxnSpLocks/>
          </p:cNvCxnSpPr>
          <p:nvPr/>
        </p:nvCxnSpPr>
        <p:spPr>
          <a:xfrm>
            <a:off x="5081671" y="3052678"/>
            <a:ext cx="1866218" cy="868092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17E6EC2-AE90-4E92-96CF-F1BA8D59F192}"/>
              </a:ext>
            </a:extLst>
          </p:cNvPr>
          <p:cNvSpPr txBox="1"/>
          <p:nvPr/>
        </p:nvSpPr>
        <p:spPr>
          <a:xfrm>
            <a:off x="5737509" y="2896380"/>
            <a:ext cx="1584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요즘 인기있는 여행지 정보를 요청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CFD34A-7564-433A-9A80-7ED20A4AECF5}"/>
              </a:ext>
            </a:extLst>
          </p:cNvPr>
          <p:cNvSpPr txBox="1"/>
          <p:nvPr/>
        </p:nvSpPr>
        <p:spPr>
          <a:xfrm>
            <a:off x="4888805" y="3821517"/>
            <a:ext cx="1584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 요청한 여행지 중 가장 인기 많은 세가지만 골라 정보 반환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043D18-13A8-4F55-821F-5F71922464B0}"/>
              </a:ext>
            </a:extLst>
          </p:cNvPr>
          <p:cNvSpPr txBox="1"/>
          <p:nvPr/>
        </p:nvSpPr>
        <p:spPr>
          <a:xfrm>
            <a:off x="1947774" y="3095785"/>
            <a:ext cx="1383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③ </a:t>
            </a:r>
            <a:r>
              <a:rPr lang="ko-KR" altLang="en-US" sz="12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반환된 정보를 사용자에게 출력 </a:t>
            </a:r>
            <a:endParaRPr lang="ko-KR" altLang="en-US" sz="1200" b="1" dirty="0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55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서비스 구성도</a:t>
            </a:r>
            <a:r>
              <a:rPr lang="en-US" altLang="ko-KR" sz="10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– </a:t>
            </a:r>
            <a:r>
              <a:rPr lang="ko-KR" altLang="en-US" sz="105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흐름도</a:t>
            </a:r>
            <a:endParaRPr lang="ko-KR" altLang="en-US" sz="1000" spc="-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E16EF-7631-4DB4-B068-A71BAE1FD9FC}"/>
              </a:ext>
            </a:extLst>
          </p:cNvPr>
          <p:cNvSpPr txBox="1"/>
          <p:nvPr/>
        </p:nvSpPr>
        <p:spPr>
          <a:xfrm>
            <a:off x="5327165" y="1206965"/>
            <a:ext cx="340585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33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Front-end</a:t>
            </a: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데이터 요청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기상예보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테마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 코스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사용자가 필요로 하는 정보에 대한 검색 키워드를 요청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 데이터 출력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요청한 기상예보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테마 여행 코스에 대한 상세 데이터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정보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 정보 등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채팅 화면에 출력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b="1" dirty="0">
                <a:solidFill>
                  <a:srgbClr val="0033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Back-end</a:t>
            </a: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③ 수집된 데이터 전달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요청한 데이터를 채팅에 출력하기 위해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Front-end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전달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④ 채팅 내용 전송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입력한 채팅을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Chatbot Framework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전송하여 학습 결과를 기반으로 채팅 내용 분석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⑤ 채팅 분석 결과 전송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입력한 채팅을 분석한 결과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정보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 정보 등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서버에 전송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⑥ 정보 요청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기상예보에 대한 채팅을 입력할 경우 원하는 정보에 대해 </a:t>
            </a:r>
            <a:r>
              <a:rPr lang="ko-KR" altLang="en-US" sz="12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요청</a:t>
            </a: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⑦ 정보 제공 </a:t>
            </a:r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키워드를 기반으로 웹페이지를 크롤링하여 크롤링한 정보를 서버에 전달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76C99F-A3B3-4FB0-A4FF-0F1C77D3A2E8}"/>
              </a:ext>
            </a:extLst>
          </p:cNvPr>
          <p:cNvGrpSpPr/>
          <p:nvPr/>
        </p:nvGrpSpPr>
        <p:grpSpPr>
          <a:xfrm>
            <a:off x="251520" y="1747476"/>
            <a:ext cx="4968552" cy="3893777"/>
            <a:chOff x="395536" y="647063"/>
            <a:chExt cx="8042932" cy="54726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BD697E4-C4A6-48ED-87F4-BF6CABEF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647063"/>
              <a:ext cx="8042932" cy="54726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DF7013-239F-4721-ADA0-CEE65C9E21B7}"/>
                </a:ext>
              </a:extLst>
            </p:cNvPr>
            <p:cNvSpPr txBox="1"/>
            <p:nvPr/>
          </p:nvSpPr>
          <p:spPr>
            <a:xfrm>
              <a:off x="2267745" y="1844825"/>
              <a:ext cx="1656184" cy="3028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① 데이터 요청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00ED29-0103-4EFD-8995-498C1D45B220}"/>
                </a:ext>
              </a:extLst>
            </p:cNvPr>
            <p:cNvSpPr txBox="1"/>
            <p:nvPr/>
          </p:nvSpPr>
          <p:spPr>
            <a:xfrm>
              <a:off x="2275905" y="2564905"/>
              <a:ext cx="1383430" cy="3028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② 데이터 출력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E52D49-6766-44B3-B448-3EAB04F3528D}"/>
                </a:ext>
              </a:extLst>
            </p:cNvPr>
            <p:cNvSpPr txBox="1"/>
            <p:nvPr/>
          </p:nvSpPr>
          <p:spPr>
            <a:xfrm>
              <a:off x="4716016" y="1795938"/>
              <a:ext cx="1656184" cy="475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58ED5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③ 수집된 </a:t>
              </a:r>
              <a:endParaRPr lang="en-US" altLang="ko-KR" sz="800" dirty="0">
                <a:solidFill>
                  <a:srgbClr val="558ED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800" dirty="0">
                  <a:solidFill>
                    <a:srgbClr val="558ED5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BB608-7834-47EA-9233-E7A55711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704856" cy="4448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BA8164-6041-4CE5-8BDE-BE85B939D6F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B59CB30-1E3A-4568-AADA-1413675AD36A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191671-9150-419B-AE81-F1E7DB8F0204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812EAF02-B941-472D-AB7E-AA44A2E75B8B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609E6A5-813E-4F02-B8D7-EE4D5014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74D6B-CB3D-48F2-AAF4-8D9B6DDF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026FE-E062-44DE-96FD-60A89773F694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**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메인페이지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C4647-4A75-4B1B-B2E8-CD8A21B6ACAD}"/>
              </a:ext>
            </a:extLst>
          </p:cNvPr>
          <p:cNvSpPr txBox="1"/>
          <p:nvPr/>
        </p:nvSpPr>
        <p:spPr>
          <a:xfrm>
            <a:off x="755576" y="580526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① 제목</a:t>
            </a:r>
            <a:r>
              <a:rPr lang="en-US" altLang="ko-KR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  <a:r>
              <a:rPr lang="ko-KR" altLang="en-US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1FB20-E0CE-4500-9834-3DF19204A9F2}"/>
              </a:ext>
            </a:extLst>
          </p:cNvPr>
          <p:cNvSpPr txBox="1"/>
          <p:nvPr/>
        </p:nvSpPr>
        <p:spPr>
          <a:xfrm>
            <a:off x="5436096" y="980728"/>
            <a:ext cx="327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② </a:t>
            </a:r>
            <a:r>
              <a:rPr lang="en-US" altLang="ko-KR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TRAVOT</a:t>
            </a:r>
            <a:r>
              <a:rPr lang="ko-KR" altLang="en-US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과의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</a:t>
            </a:r>
            <a:r>
              <a:rPr lang="ko-KR" altLang="en-US" sz="2400" dirty="0">
                <a:solidFill>
                  <a:srgbClr val="F9DC0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36C31-67DD-4D13-B253-ECA20061DDFF}"/>
              </a:ext>
            </a:extLst>
          </p:cNvPr>
          <p:cNvSpPr txBox="1"/>
          <p:nvPr/>
        </p:nvSpPr>
        <p:spPr>
          <a:xfrm>
            <a:off x="5108725" y="5805264"/>
            <a:ext cx="356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>
                <a:effectLst/>
                <a:latin typeface="Courier New" panose="02070309020205020404" pitchFamily="49" charset="0"/>
              </a:rPr>
              <a:t>③</a:t>
            </a:r>
            <a:r>
              <a:rPr lang="ko-KR" altLang="en-US" sz="2400" b="0" i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인기 있는 </a:t>
            </a:r>
            <a:r>
              <a:rPr lang="ko-KR" altLang="en-US" sz="2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여행지 추천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C7A9589-3FDC-4D24-8C34-3F932E885730}"/>
              </a:ext>
            </a:extLst>
          </p:cNvPr>
          <p:cNvSpPr/>
          <p:nvPr/>
        </p:nvSpPr>
        <p:spPr>
          <a:xfrm>
            <a:off x="3419873" y="1484784"/>
            <a:ext cx="5184576" cy="2886946"/>
          </a:xfrm>
          <a:prstGeom prst="roundRect">
            <a:avLst>
              <a:gd name="adj" fmla="val 6790"/>
            </a:avLst>
          </a:prstGeom>
          <a:noFill/>
          <a:ln w="38100">
            <a:solidFill>
              <a:srgbClr val="F9DC07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5CE0E-C61A-47A0-AABD-294926375FAC}"/>
              </a:ext>
            </a:extLst>
          </p:cNvPr>
          <p:cNvSpPr txBox="1"/>
          <p:nvPr/>
        </p:nvSpPr>
        <p:spPr>
          <a:xfrm>
            <a:off x="2987824" y="1124744"/>
            <a:ext cx="2901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9DC0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★</a:t>
            </a: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F294E3D0-6992-4E7A-82CC-58CE445DBC0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4BE62-383A-4AD4-AAC9-46160302C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56792"/>
            <a:ext cx="504056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3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5C0CE81-04A9-4757-89B6-DAAFA2B53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6" y="1507323"/>
            <a:ext cx="4261171" cy="20018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Rectangle 516">
            <a:extLst>
              <a:ext uri="{FF2B5EF4-FFF2-40B4-BE49-F238E27FC236}">
                <a16:creationId xmlns:a16="http://schemas.microsoft.com/office/drawing/2014/main" id="{29C4EF03-2BD8-4B27-9F80-AFDAF378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82" y="199"/>
            <a:ext cx="3096163" cy="1124145"/>
          </a:xfrm>
          <a:prstGeom prst="rect">
            <a:avLst/>
          </a:prstGeom>
          <a:solidFill>
            <a:srgbClr val="3B5A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5877" name="Line 517">
            <a:extLst>
              <a:ext uri="{FF2B5EF4-FFF2-40B4-BE49-F238E27FC236}">
                <a16:creationId xmlns:a16="http://schemas.microsoft.com/office/drawing/2014/main" id="{DA0763CA-B022-496F-A4DE-1620F34DD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937" y="540042"/>
            <a:ext cx="2591250" cy="0"/>
          </a:xfrm>
          <a:prstGeom prst="line">
            <a:avLst/>
          </a:prstGeom>
          <a:noFill/>
          <a:ln w="28575" cmpd="sng">
            <a:solidFill>
              <a:srgbClr val="F2F2F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5878" name="Line 518">
            <a:extLst>
              <a:ext uri="{FF2B5EF4-FFF2-40B4-BE49-F238E27FC236}">
                <a16:creationId xmlns:a16="http://schemas.microsoft.com/office/drawing/2014/main" id="{2075B6E2-1B05-4DD9-ADA0-32B52D816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5582" y="547982"/>
            <a:ext cx="5328575" cy="0"/>
          </a:xfrm>
          <a:prstGeom prst="line">
            <a:avLst/>
          </a:prstGeom>
          <a:noFill/>
          <a:ln w="28575" cmpd="sng">
            <a:solidFill>
              <a:srgbClr val="3B5AA8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5880" name="Picture 520">
            <a:extLst>
              <a:ext uri="{FF2B5EF4-FFF2-40B4-BE49-F238E27FC236}">
                <a16:creationId xmlns:a16="http://schemas.microsoft.com/office/drawing/2014/main" id="{0C16DA7A-7C91-4D46-BCF4-9EFBFD6C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20" y="78000"/>
            <a:ext cx="676392" cy="39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81" name="Picture 521">
            <a:extLst>
              <a:ext uri="{FF2B5EF4-FFF2-40B4-BE49-F238E27FC236}">
                <a16:creationId xmlns:a16="http://schemas.microsoft.com/office/drawing/2014/main" id="{F74E7362-65DD-4DF8-94E7-12B25375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07" y="476531"/>
            <a:ext cx="455692" cy="15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8" name="Group 286">
            <a:extLst>
              <a:ext uri="{FF2B5EF4-FFF2-40B4-BE49-F238E27FC236}">
                <a16:creationId xmlns:a16="http://schemas.microsoft.com/office/drawing/2014/main" id="{ADDE0E49-954F-4C3F-A2D9-A5AE65018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691386"/>
              </p:ext>
            </p:extLst>
          </p:nvPr>
        </p:nvGraphicFramePr>
        <p:xfrm>
          <a:off x="4716112" y="988499"/>
          <a:ext cx="4248472" cy="1887622"/>
        </p:xfrm>
        <a:graphic>
          <a:graphicData uri="http://schemas.openxmlformats.org/drawingml/2006/table">
            <a:tbl>
              <a:tblPr/>
              <a:tblGrid>
                <a:gridCol w="936008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3312464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525249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B-003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311875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3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시간에 따른 메인 배경화면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525249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하루를 아침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낮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저녁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밤으로 나눠 배경 이미지가 달라짐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525249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Javascript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를 이용해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class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를 나눠 출력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C6ECC7ED-4346-4891-ADE1-0A41E70E7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23" y="4315635"/>
            <a:ext cx="4186866" cy="19713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D84AD5-8E79-4705-93A0-E60A9CDFC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3163507"/>
            <a:ext cx="4248472" cy="19958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48EDE-7149-4BC7-BA3C-243EA4249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4315635"/>
            <a:ext cx="4248472" cy="19936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E5CC2977-3534-43FA-AF90-9E38DE6DD68B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12">
            <a:extLst>
              <a:ext uri="{FF2B5EF4-FFF2-40B4-BE49-F238E27FC236}">
                <a16:creationId xmlns:a16="http://schemas.microsoft.com/office/drawing/2014/main" id="{B33BE6DA-22BC-4CE3-80D8-4FE1D054E747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854EC-304E-4EAB-A445-DADE6742AA38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배경사진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09227-1187-41FB-A390-47FE0FE2AABC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 채팅 과정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-1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2FC32-CE97-4B5A-A6A2-889E8774FC73}"/>
              </a:ext>
            </a:extLst>
          </p:cNvPr>
          <p:cNvSpPr txBox="1"/>
          <p:nvPr/>
        </p:nvSpPr>
        <p:spPr>
          <a:xfrm>
            <a:off x="1187624" y="14127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닉네임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30878-A72A-436C-B715-51696300B1B9}"/>
              </a:ext>
            </a:extLst>
          </p:cNvPr>
          <p:cNvSpPr txBox="1"/>
          <p:nvPr/>
        </p:nvSpPr>
        <p:spPr>
          <a:xfrm>
            <a:off x="6084168" y="4725144"/>
            <a:ext cx="226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키워드 제공</a:t>
            </a:r>
          </a:p>
        </p:txBody>
      </p:sp>
      <p:graphicFrame>
        <p:nvGraphicFramePr>
          <p:cNvPr id="18" name="Group 286">
            <a:extLst>
              <a:ext uri="{FF2B5EF4-FFF2-40B4-BE49-F238E27FC236}">
                <a16:creationId xmlns:a16="http://schemas.microsoft.com/office/drawing/2014/main" id="{DE707A36-9CF3-4362-989B-157EFC40D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24894"/>
              </p:ext>
            </p:extLst>
          </p:nvPr>
        </p:nvGraphicFramePr>
        <p:xfrm>
          <a:off x="467544" y="1844824"/>
          <a:ext cx="3168352" cy="1628356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380220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B-001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380220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검색 키워드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380220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TRAVOT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에 검색할 수 있는 키워드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380220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Html,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사용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AD6218-4905-4688-B75F-D1812DA6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4906898" cy="3134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720F7F-8C8A-4412-8179-71A78D14F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764704"/>
            <a:ext cx="5040560" cy="315832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009EB0-B0F6-4B4F-A411-350D9017CC8A}"/>
              </a:ext>
            </a:extLst>
          </p:cNvPr>
          <p:cNvSpPr/>
          <p:nvPr/>
        </p:nvSpPr>
        <p:spPr>
          <a:xfrm>
            <a:off x="3707904" y="3717032"/>
            <a:ext cx="4104456" cy="20505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2F7875-D79E-467D-8252-F5D8206D9945}"/>
              </a:ext>
            </a:extLst>
          </p:cNvPr>
          <p:cNvCxnSpPr>
            <a:cxnSpLocks/>
          </p:cNvCxnSpPr>
          <p:nvPr/>
        </p:nvCxnSpPr>
        <p:spPr>
          <a:xfrm flipH="1" flipV="1">
            <a:off x="3520140" y="3328932"/>
            <a:ext cx="541896" cy="4399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19550C-78EE-4BCA-BAB4-9E35037C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6" y="2388471"/>
            <a:ext cx="7767532" cy="16165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EE73C8-7902-414B-B642-0A8458C62954}"/>
              </a:ext>
            </a:extLst>
          </p:cNvPr>
          <p:cNvSpPr txBox="1"/>
          <p:nvPr/>
        </p:nvSpPr>
        <p:spPr>
          <a:xfrm>
            <a:off x="603350" y="1835532"/>
            <a:ext cx="241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(1)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기상예보 전달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FD51B-39DF-4D5B-BE1E-D3E5A0A9D296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 채팅 과정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-2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7" name="Group 286">
            <a:extLst>
              <a:ext uri="{FF2B5EF4-FFF2-40B4-BE49-F238E27FC236}">
                <a16:creationId xmlns:a16="http://schemas.microsoft.com/office/drawing/2014/main" id="{978C7769-D24D-4430-A4D0-8C9243B57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589431"/>
              </p:ext>
            </p:extLst>
          </p:nvPr>
        </p:nvGraphicFramePr>
        <p:xfrm>
          <a:off x="3635495" y="993866"/>
          <a:ext cx="4609313" cy="1162468"/>
        </p:xfrm>
        <a:graphic>
          <a:graphicData uri="http://schemas.openxmlformats.org/drawingml/2006/table">
            <a:tbl>
              <a:tblPr/>
              <a:tblGrid>
                <a:gridCol w="930437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3678876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25776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A-001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5776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기상예보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23981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원하는 지역의 날씨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미세먼지 정보를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293740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구글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’,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네이버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의 날씨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미세먼지 정보를 </a:t>
                      </a: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크롤링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 panose="020B0604020202020204" pitchFamily="34" charset="0"/>
                      </a:endParaRP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8B02A2A-3812-4D2D-BD41-FF33279F4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293096"/>
            <a:ext cx="7848872" cy="23042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10349-BE94-4023-A071-8FE0123887D4}"/>
              </a:ext>
            </a:extLst>
          </p:cNvPr>
          <p:cNvSpPr txBox="1"/>
          <p:nvPr/>
        </p:nvSpPr>
        <p:spPr>
          <a:xfrm>
            <a:off x="3427004" y="656345"/>
            <a:ext cx="395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(2)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여행지 추천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C4D6EC-2848-445D-84C2-E8B5AD885724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99B971-39B5-43FA-A9DF-259C510BA2B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98D9AD-D635-4402-ADBF-460546AD952A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>
            <a:extLst>
              <a:ext uri="{FF2B5EF4-FFF2-40B4-BE49-F238E27FC236}">
                <a16:creationId xmlns:a16="http://schemas.microsoft.com/office/drawing/2014/main" id="{80B5C938-F378-4EA1-811A-0B467178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B8CBB4B-7453-4ABD-9DCD-46E26870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2EB189-5C56-4C4F-A9CE-AC88783D71A8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 채팅 과정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-2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EDEB3CA6-4729-4AC1-9F45-FFA3559ED0D4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12">
            <a:extLst>
              <a:ext uri="{FF2B5EF4-FFF2-40B4-BE49-F238E27FC236}">
                <a16:creationId xmlns:a16="http://schemas.microsoft.com/office/drawing/2014/main" id="{C833AB4D-C7B1-449B-8C6F-6C69D4CDD66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B57355-F564-4444-8396-CA94AB2E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717032"/>
            <a:ext cx="6042196" cy="29593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aphicFrame>
        <p:nvGraphicFramePr>
          <p:cNvPr id="27" name="Group 286">
            <a:extLst>
              <a:ext uri="{FF2B5EF4-FFF2-40B4-BE49-F238E27FC236}">
                <a16:creationId xmlns:a16="http://schemas.microsoft.com/office/drawing/2014/main" id="{9E3D74CF-C858-42D8-B843-65510AF55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08932"/>
              </p:ext>
            </p:extLst>
          </p:nvPr>
        </p:nvGraphicFramePr>
        <p:xfrm>
          <a:off x="395536" y="4221088"/>
          <a:ext cx="3785766" cy="1665997"/>
        </p:xfrm>
        <a:graphic>
          <a:graphicData uri="http://schemas.openxmlformats.org/drawingml/2006/table">
            <a:tbl>
              <a:tblPr/>
              <a:tblGrid>
                <a:gridCol w="905446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35400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A-003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82228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여행지 정보 상세보기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35400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추천 여행지에 대한 자세한 정보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668415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데이터베이스에 저장된 여행지 정보를 </a:t>
                      </a: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javascript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를 통해 새 웹페이지에 출력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B878A1A-550C-4FD0-9DAA-517ED4124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844824"/>
            <a:ext cx="6300192" cy="19544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8" name="Oval 533">
            <a:extLst>
              <a:ext uri="{FF2B5EF4-FFF2-40B4-BE49-F238E27FC236}">
                <a16:creationId xmlns:a16="http://schemas.microsoft.com/office/drawing/2014/main" id="{154F660C-6569-4974-B7A1-C7D67D11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3284984"/>
            <a:ext cx="432048" cy="320445"/>
          </a:xfrm>
          <a:prstGeom prst="ellipse">
            <a:avLst/>
          </a:prstGeom>
          <a:noFill/>
          <a:ln w="38100" cmpd="sng">
            <a:solidFill>
              <a:srgbClr val="003399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FC9766-9962-48C0-88B6-C42534F2DCB5}"/>
              </a:ext>
            </a:extLst>
          </p:cNvPr>
          <p:cNvCxnSpPr>
            <a:cxnSpLocks/>
          </p:cNvCxnSpPr>
          <p:nvPr/>
        </p:nvCxnSpPr>
        <p:spPr>
          <a:xfrm>
            <a:off x="2843808" y="3501008"/>
            <a:ext cx="2016224" cy="72008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Group 286">
            <a:extLst>
              <a:ext uri="{FF2B5EF4-FFF2-40B4-BE49-F238E27FC236}">
                <a16:creationId xmlns:a16="http://schemas.microsoft.com/office/drawing/2014/main" id="{4DEA0C24-92C2-433F-AF60-6A908AAF9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133058"/>
              </p:ext>
            </p:extLst>
          </p:nvPr>
        </p:nvGraphicFramePr>
        <p:xfrm>
          <a:off x="4572000" y="1124744"/>
          <a:ext cx="4176464" cy="1736950"/>
        </p:xfrm>
        <a:graphic>
          <a:graphicData uri="http://schemas.openxmlformats.org/drawingml/2006/table">
            <a:tbl>
              <a:tblPr/>
              <a:tblGrid>
                <a:gridCol w="998890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3177574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380779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A-002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65598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여행지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380779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원하는 지역의 여행지를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629028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채팅창에서 입력 받은 지역에 맞는 여행지를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대한민국 구석구석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＇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에서 크롤링하여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9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B61C38D-B852-4725-A8D1-5F3FF7B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356992"/>
            <a:ext cx="6626744" cy="32512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7BDFCF-FE33-4C69-83A5-FF123BD8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7668344" cy="188565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6EC326-87C9-41DD-B2F9-C348E20B5DDA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32475C-DD83-48E9-AFF2-F089DBCBE5C0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A75D25-B400-466E-8313-189CE1F78AD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6">
            <a:extLst>
              <a:ext uri="{FF2B5EF4-FFF2-40B4-BE49-F238E27FC236}">
                <a16:creationId xmlns:a16="http://schemas.microsoft.com/office/drawing/2014/main" id="{C7B0EE77-C56C-456D-B704-DFAFB756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E74030-AF36-496A-9CD5-6891570F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FCEE9-284F-4C50-A256-6094E07123A9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 채팅 과정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-2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C7E6C-3048-42BF-8A9F-9FF25717FD44}"/>
              </a:ext>
            </a:extLst>
          </p:cNvPr>
          <p:cNvSpPr txBox="1"/>
          <p:nvPr/>
        </p:nvSpPr>
        <p:spPr>
          <a:xfrm>
            <a:off x="3427004" y="656345"/>
            <a:ext cx="395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(3)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여행지 코스 추천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-1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FB602CC4-D2A0-47A6-82F0-A6E914FD489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Oval 533">
            <a:extLst>
              <a:ext uri="{FF2B5EF4-FFF2-40B4-BE49-F238E27FC236}">
                <a16:creationId xmlns:a16="http://schemas.microsoft.com/office/drawing/2014/main" id="{B4F82BC9-0DE5-413C-8EE7-6F21B6CD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2636912"/>
            <a:ext cx="556395" cy="233854"/>
          </a:xfrm>
          <a:prstGeom prst="ellipse">
            <a:avLst/>
          </a:prstGeom>
          <a:noFill/>
          <a:ln w="38100" cmpd="sng">
            <a:solidFill>
              <a:srgbClr val="003399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5" name="제목 12">
            <a:extLst>
              <a:ext uri="{FF2B5EF4-FFF2-40B4-BE49-F238E27FC236}">
                <a16:creationId xmlns:a16="http://schemas.microsoft.com/office/drawing/2014/main" id="{94179C5D-CA78-454D-BAF5-9E02CEB59EFB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1A26D-8EDD-4F8F-AD42-A66348F169CD}"/>
              </a:ext>
            </a:extLst>
          </p:cNvPr>
          <p:cNvSpPr/>
          <p:nvPr/>
        </p:nvSpPr>
        <p:spPr>
          <a:xfrm>
            <a:off x="3203848" y="5229200"/>
            <a:ext cx="288032" cy="288032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F0B483-CF3E-4BBE-91CE-4BEA60C6FB9F}"/>
              </a:ext>
            </a:extLst>
          </p:cNvPr>
          <p:cNvSpPr/>
          <p:nvPr/>
        </p:nvSpPr>
        <p:spPr>
          <a:xfrm>
            <a:off x="4860032" y="5157192"/>
            <a:ext cx="324710" cy="310354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9A15A7-5D36-4C98-857F-2C14A587F80F}"/>
              </a:ext>
            </a:extLst>
          </p:cNvPr>
          <p:cNvSpPr/>
          <p:nvPr/>
        </p:nvSpPr>
        <p:spPr>
          <a:xfrm>
            <a:off x="6516216" y="5157192"/>
            <a:ext cx="288032" cy="216024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EFD0B6-A602-4589-8889-F9A0CD777CD7}"/>
              </a:ext>
            </a:extLst>
          </p:cNvPr>
          <p:cNvCxnSpPr>
            <a:cxnSpLocks/>
          </p:cNvCxnSpPr>
          <p:nvPr/>
        </p:nvCxnSpPr>
        <p:spPr>
          <a:xfrm>
            <a:off x="2987824" y="2852936"/>
            <a:ext cx="648072" cy="64807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3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○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필수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△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3579720-26AE-4294-A798-65367D53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58316"/>
              </p:ext>
            </p:extLst>
          </p:nvPr>
        </p:nvGraphicFramePr>
        <p:xfrm>
          <a:off x="1566546" y="1556792"/>
          <a:ext cx="6010907" cy="4549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87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∙</a:t>
                      </a:r>
                      <a:r>
                        <a:rPr lang="ko-KR" altLang="en-US" sz="800" kern="0" spc="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빅데이터</a:t>
                      </a:r>
                      <a:endParaRPr lang="ko-KR" altLang="en-US" sz="800" kern="0" spc="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∙인공지능</a:t>
                      </a: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60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환경 분석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 환경 분석서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설문조사 결과서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인터뷰 결과서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요구사항 정의서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정의서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98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아키텍처 설계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정의서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센서 구성도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05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설계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메뉴 구성도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 설계서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관계도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수집처리 정의서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하드웨어 설계도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60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</a:t>
                      </a:r>
                      <a:r>
                        <a:rPr lang="en-US" altLang="ko-KR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프로그램 목록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 정의서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7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핵심 소스코드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0E226D-9E91-4684-AEF4-8842B191BAE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6E3B84-A3DF-41C3-8EEB-F81F6342359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C8C715-2F26-40BE-BDAE-65CB7F5BA27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6">
            <a:extLst>
              <a:ext uri="{FF2B5EF4-FFF2-40B4-BE49-F238E27FC236}">
                <a16:creationId xmlns:a16="http://schemas.microsoft.com/office/drawing/2014/main" id="{6B5F0102-5B26-4A0D-8D61-0211EA46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D3BA95D-A2D1-4E9F-8D51-3C69A57BF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69682F-52E8-4868-9523-264D34ED781F}"/>
              </a:ext>
            </a:extLst>
          </p:cNvPr>
          <p:cNvSpPr txBox="1"/>
          <p:nvPr/>
        </p:nvSpPr>
        <p:spPr>
          <a:xfrm>
            <a:off x="3491880" y="11256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 채팅 과정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-2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5CEB8-313A-44CF-9733-9DA33EF32762}"/>
              </a:ext>
            </a:extLst>
          </p:cNvPr>
          <p:cNvSpPr txBox="1"/>
          <p:nvPr/>
        </p:nvSpPr>
        <p:spPr>
          <a:xfrm>
            <a:off x="3427004" y="656345"/>
            <a:ext cx="395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(3)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여행지 코스 추천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-2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5BF1C2-D803-4666-8214-D27DBF995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45" b="4477"/>
          <a:stretch/>
        </p:blipFill>
        <p:spPr>
          <a:xfrm>
            <a:off x="647564" y="1276244"/>
            <a:ext cx="5688632" cy="282476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7" name="막힌 원호 16">
            <a:extLst>
              <a:ext uri="{FF2B5EF4-FFF2-40B4-BE49-F238E27FC236}">
                <a16:creationId xmlns:a16="http://schemas.microsoft.com/office/drawing/2014/main" id="{960C11E9-742A-495D-AD88-D101D495106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Oval 533">
            <a:extLst>
              <a:ext uri="{FF2B5EF4-FFF2-40B4-BE49-F238E27FC236}">
                <a16:creationId xmlns:a16="http://schemas.microsoft.com/office/drawing/2014/main" id="{7EFAE5F3-8737-43DD-B9DA-B59216B09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99" y="3284984"/>
            <a:ext cx="765841" cy="150019"/>
          </a:xfrm>
          <a:prstGeom prst="ellipse">
            <a:avLst/>
          </a:prstGeom>
          <a:noFill/>
          <a:ln w="38100" cmpd="sng">
            <a:solidFill>
              <a:srgbClr val="003399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E52D5-92B0-4AC7-843E-84DE6B987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45" b="5201"/>
          <a:stretch/>
        </p:blipFill>
        <p:spPr>
          <a:xfrm>
            <a:off x="2546333" y="3821527"/>
            <a:ext cx="6091860" cy="29693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383F89-0233-4CD7-AD0E-BF6E94F84D5E}"/>
              </a:ext>
            </a:extLst>
          </p:cNvPr>
          <p:cNvCxnSpPr>
            <a:cxnSpLocks/>
          </p:cNvCxnSpPr>
          <p:nvPr/>
        </p:nvCxnSpPr>
        <p:spPr>
          <a:xfrm>
            <a:off x="3019151" y="3391022"/>
            <a:ext cx="1984897" cy="771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roup 286">
            <a:extLst>
              <a:ext uri="{FF2B5EF4-FFF2-40B4-BE49-F238E27FC236}">
                <a16:creationId xmlns:a16="http://schemas.microsoft.com/office/drawing/2014/main" id="{BFF4D9AA-4225-4F19-AB12-B289FC31B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16702"/>
              </p:ext>
            </p:extLst>
          </p:nvPr>
        </p:nvGraphicFramePr>
        <p:xfrm>
          <a:off x="5004048" y="1098073"/>
          <a:ext cx="3785766" cy="1756049"/>
        </p:xfrm>
        <a:graphic>
          <a:graphicData uri="http://schemas.openxmlformats.org/drawingml/2006/table">
            <a:tbl>
              <a:tblPr/>
              <a:tblGrid>
                <a:gridCol w="905446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374791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A-004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98801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코스 여행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374791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원하는 지역의 여행지 코스를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70766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크롤링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-&gt; dB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에 저장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-&gt;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특정 개수 여행지 추출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-&gt;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경로 탐색 알고리즘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-&gt;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최적 경로 </a:t>
                      </a: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채팅창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 출력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graphicFrame>
        <p:nvGraphicFramePr>
          <p:cNvPr id="24" name="Group 286">
            <a:extLst>
              <a:ext uri="{FF2B5EF4-FFF2-40B4-BE49-F238E27FC236}">
                <a16:creationId xmlns:a16="http://schemas.microsoft.com/office/drawing/2014/main" id="{B9B15AC2-9ECF-400D-9EC2-8B22AB67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91032"/>
              </p:ext>
            </p:extLst>
          </p:nvPr>
        </p:nvGraphicFramePr>
        <p:xfrm>
          <a:off x="159115" y="3995570"/>
          <a:ext cx="3785766" cy="1665997"/>
        </p:xfrm>
        <a:graphic>
          <a:graphicData uri="http://schemas.openxmlformats.org/drawingml/2006/table">
            <a:tbl>
              <a:tblPr/>
              <a:tblGrid>
                <a:gridCol w="905446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35400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A-005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82228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코스 여행 정보 상세보기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35400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여행지에 대한 자세한 정보 제공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668415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데이터베이스에 저장된 여행지 정보를 </a:t>
                      </a: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javascript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를 통해 새 웹페이지에 출력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sp>
        <p:nvSpPr>
          <p:cNvPr id="18" name="제목 12">
            <a:extLst>
              <a:ext uri="{FF2B5EF4-FFF2-40B4-BE49-F238E27FC236}">
                <a16:creationId xmlns:a16="http://schemas.microsoft.com/office/drawing/2014/main" id="{1EAF6552-BC4D-412A-91BC-2E99112CA65E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ACDF5E-56AF-4BD7-A47C-466A6FB0D09C}"/>
              </a:ext>
            </a:extLst>
          </p:cNvPr>
          <p:cNvSpPr/>
          <p:nvPr/>
        </p:nvSpPr>
        <p:spPr>
          <a:xfrm>
            <a:off x="1979712" y="2852936"/>
            <a:ext cx="216024" cy="144016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8C10B2-0780-488F-A55C-2BB727E3F110}"/>
              </a:ext>
            </a:extLst>
          </p:cNvPr>
          <p:cNvSpPr/>
          <p:nvPr/>
        </p:nvSpPr>
        <p:spPr>
          <a:xfrm>
            <a:off x="3347864" y="2852936"/>
            <a:ext cx="216024" cy="144016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E5B80-EACC-45C0-B2D8-79CB351C8D75}"/>
              </a:ext>
            </a:extLst>
          </p:cNvPr>
          <p:cNvSpPr/>
          <p:nvPr/>
        </p:nvSpPr>
        <p:spPr>
          <a:xfrm>
            <a:off x="4788024" y="2852936"/>
            <a:ext cx="216024" cy="144016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626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26FC54-AB21-4808-A65C-292F3077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71532"/>
            <a:ext cx="7920880" cy="213758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Oval 533">
            <a:extLst>
              <a:ext uri="{FF2B5EF4-FFF2-40B4-BE49-F238E27FC236}">
                <a16:creationId xmlns:a16="http://schemas.microsoft.com/office/drawing/2014/main" id="{DEC6404A-5416-4698-A8C2-6113A160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09" y="2708920"/>
            <a:ext cx="2399199" cy="1815438"/>
          </a:xfrm>
          <a:prstGeom prst="ellipse">
            <a:avLst/>
          </a:prstGeom>
          <a:noFill/>
          <a:ln w="38100" cmpd="sng">
            <a:solidFill>
              <a:srgbClr val="003399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B2A30-FF18-494B-A48A-283CBCE36D64}"/>
              </a:ext>
            </a:extLst>
          </p:cNvPr>
          <p:cNvSpPr txBox="1"/>
          <p:nvPr/>
        </p:nvSpPr>
        <p:spPr>
          <a:xfrm>
            <a:off x="1475656" y="4941168"/>
            <a:ext cx="18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사진을 누르면</a:t>
            </a:r>
            <a:endParaRPr lang="en-US" altLang="ko-KR" sz="1500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상세페이지로 이동</a:t>
            </a:r>
            <a:r>
              <a:rPr lang="en-US" altLang="ko-KR" sz="1500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endParaRPr lang="ko-KR" altLang="en-US" sz="1500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B65CA2-9834-4BE1-8CA4-62854927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" b="4629"/>
          <a:stretch/>
        </p:blipFill>
        <p:spPr>
          <a:xfrm>
            <a:off x="3563638" y="4624643"/>
            <a:ext cx="4104706" cy="2044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DEB370-31F9-4EE4-A7B4-1CA440982818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5E47676-0DFF-4368-9705-AFFCE2F3CB9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65C15-BEFB-4A87-AEA7-D177611378A1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267383AB-AE92-4E47-8C20-26404914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A517516C-8B7E-462A-AE18-67FA2B3C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48C5D4-07BC-4C27-B33E-CF979E45BE79}"/>
              </a:ext>
            </a:extLst>
          </p:cNvPr>
          <p:cNvSpPr txBox="1"/>
          <p:nvPr/>
        </p:nvSpPr>
        <p:spPr>
          <a:xfrm>
            <a:off x="3491880" y="112566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인기 있는 여행지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TOP 3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추천</a:t>
            </a:r>
          </a:p>
        </p:txBody>
      </p:sp>
      <p:graphicFrame>
        <p:nvGraphicFramePr>
          <p:cNvPr id="25" name="Group 286">
            <a:extLst>
              <a:ext uri="{FF2B5EF4-FFF2-40B4-BE49-F238E27FC236}">
                <a16:creationId xmlns:a16="http://schemas.microsoft.com/office/drawing/2014/main" id="{50AC64D2-E9C6-4200-AB10-7C88DBEC6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684796"/>
              </p:ext>
            </p:extLst>
          </p:nvPr>
        </p:nvGraphicFramePr>
        <p:xfrm>
          <a:off x="3275856" y="620688"/>
          <a:ext cx="5673185" cy="1574356"/>
        </p:xfrm>
        <a:graphic>
          <a:graphicData uri="http://schemas.openxmlformats.org/drawingml/2006/table">
            <a:tbl>
              <a:tblPr/>
              <a:tblGrid>
                <a:gridCol w="1145190">
                  <a:extLst>
                    <a:ext uri="{9D8B030D-6E8A-4147-A177-3AD203B41FA5}">
                      <a16:colId xmlns:a16="http://schemas.microsoft.com/office/drawing/2014/main" val="2732348268"/>
                    </a:ext>
                  </a:extLst>
                </a:gridCol>
                <a:gridCol w="4527995">
                  <a:extLst>
                    <a:ext uri="{9D8B030D-6E8A-4147-A177-3AD203B41FA5}">
                      <a16:colId xmlns:a16="http://schemas.microsoft.com/office/drawing/2014/main" val="3442466171"/>
                    </a:ext>
                  </a:extLst>
                </a:gridCol>
              </a:tblGrid>
              <a:tr h="25776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번호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B-002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0185"/>
                  </a:ext>
                </a:extLst>
              </a:tr>
              <a:tr h="25776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인기 있는 여행지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76904"/>
                  </a:ext>
                </a:extLst>
              </a:tr>
              <a:tr h="23981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기능 설명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 떠오르고 있는 인기 여행지를 메인 화면에 추천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69880"/>
                  </a:ext>
                </a:extLst>
              </a:tr>
              <a:tr h="206284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1. '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대한민국 </a:t>
                      </a: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구석구석’에서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 크롤링하여 데이터베이스에 저장</a:t>
                      </a:r>
                    </a:p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2.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데이터베이스에 접근하여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JavaScript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를 통해 메인 화면에 출력</a:t>
                      </a:r>
                    </a:p>
                  </a:txBody>
                  <a:tcPr marL="91456" marR="91456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76598"/>
                  </a:ext>
                </a:extLst>
              </a:tr>
            </a:tbl>
          </a:graphicData>
        </a:graphic>
      </p:graphicFrame>
      <p:sp>
        <p:nvSpPr>
          <p:cNvPr id="19" name="제목 12">
            <a:extLst>
              <a:ext uri="{FF2B5EF4-FFF2-40B4-BE49-F238E27FC236}">
                <a16:creationId xmlns:a16="http://schemas.microsoft.com/office/drawing/2014/main" id="{EAFC7DC5-07FF-4119-8FCC-5913767F4B4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E7A0360B-0DCF-4B2E-95BC-10B836F3FDCF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6CE796-4ED6-42E5-BFE9-B43E64704C2B}"/>
              </a:ext>
            </a:extLst>
          </p:cNvPr>
          <p:cNvCxnSpPr>
            <a:cxnSpLocks/>
          </p:cNvCxnSpPr>
          <p:nvPr/>
        </p:nvCxnSpPr>
        <p:spPr>
          <a:xfrm>
            <a:off x="2339752" y="4365104"/>
            <a:ext cx="1368152" cy="8640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4" name="Google Shape;414;p1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1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17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b="1" i="0" u="none" strike="noStrike" cap="none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| </a:t>
            </a:r>
            <a:r>
              <a:rPr lang="ko-KR" b="1" i="0" u="none" strike="noStrike" cap="none" dirty="0" err="1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엔티티관계도</a:t>
            </a:r>
            <a:r>
              <a:rPr lang="ko-KR" b="1" i="0" u="none" strike="noStrike" cap="none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 - </a:t>
            </a:r>
            <a:r>
              <a:rPr lang="ko-KR" b="1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ERD</a:t>
            </a:r>
            <a:endParaRPr b="0" i="0" u="none" strike="noStrike" cap="none" dirty="0">
              <a:solidFill>
                <a:schemeClr val="l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17" name="Google Shape;41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5113" marR="0" lvl="0" indent="-265113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84717-F48D-49FD-969D-6C38B0965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9" y="1822893"/>
            <a:ext cx="2151801" cy="3672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E40839-B6D0-48F8-8642-C82EFADEA1B9}"/>
              </a:ext>
            </a:extLst>
          </p:cNvPr>
          <p:cNvSpPr txBox="1"/>
          <p:nvPr/>
        </p:nvSpPr>
        <p:spPr>
          <a:xfrm>
            <a:off x="3345629" y="3915000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 힐링 여행 코스 추천해줘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B30CAB-7979-4DB6-8B19-2466C1CBABAE}"/>
              </a:ext>
            </a:extLst>
          </p:cNvPr>
          <p:cNvGrpSpPr/>
          <p:nvPr/>
        </p:nvGrpSpPr>
        <p:grpSpPr>
          <a:xfrm>
            <a:off x="6948264" y="1264330"/>
            <a:ext cx="1656184" cy="927505"/>
            <a:chOff x="6444208" y="989327"/>
            <a:chExt cx="2376264" cy="150356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5B0B6C1-A775-452B-8E3E-F5A87DB6BB2F}"/>
                </a:ext>
              </a:extLst>
            </p:cNvPr>
            <p:cNvSpPr/>
            <p:nvPr/>
          </p:nvSpPr>
          <p:spPr>
            <a:xfrm>
              <a:off x="6444208" y="989327"/>
              <a:ext cx="2376264" cy="1503569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332308F-E365-4DAC-BA30-F16FAC0F2F66}"/>
                </a:ext>
              </a:extLst>
            </p:cNvPr>
            <p:cNvCxnSpPr>
              <a:cxnSpLocks/>
              <a:stCxn id="4" idx="0"/>
              <a:endCxn id="4" idx="2"/>
            </p:cNvCxnSpPr>
            <p:nvPr/>
          </p:nvCxnSpPr>
          <p:spPr>
            <a:xfrm>
              <a:off x="7632340" y="989327"/>
              <a:ext cx="0" cy="150356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5D8F44-CFED-45C8-8AB0-D019EE687E39}"/>
                </a:ext>
              </a:extLst>
            </p:cNvPr>
            <p:cNvCxnSpPr>
              <a:stCxn id="4" idx="1"/>
              <a:endCxn id="4" idx="3"/>
            </p:cNvCxnSpPr>
            <p:nvPr/>
          </p:nvCxnSpPr>
          <p:spPr>
            <a:xfrm>
              <a:off x="6444208" y="1741112"/>
              <a:ext cx="2376264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72BFCC-86F4-4850-909C-42FA0CE29818}"/>
              </a:ext>
            </a:extLst>
          </p:cNvPr>
          <p:cNvSpPr txBox="1"/>
          <p:nvPr/>
        </p:nvSpPr>
        <p:spPr>
          <a:xfrm>
            <a:off x="7123813" y="959242"/>
            <a:ext cx="1639555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5CD8F-7998-43C8-B245-B6B6DD354B97}"/>
              </a:ext>
            </a:extLst>
          </p:cNvPr>
          <p:cNvSpPr txBox="1"/>
          <p:nvPr/>
        </p:nvSpPr>
        <p:spPr>
          <a:xfrm>
            <a:off x="7123813" y="1340768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지역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B99FC-43E1-4510-B755-906CEF055682}"/>
              </a:ext>
            </a:extLst>
          </p:cNvPr>
          <p:cNvSpPr txBox="1"/>
          <p:nvPr/>
        </p:nvSpPr>
        <p:spPr>
          <a:xfrm>
            <a:off x="7123813" y="1828181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날짜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E831F2-16D3-4984-8767-CC986CD79C65}"/>
              </a:ext>
            </a:extLst>
          </p:cNvPr>
          <p:cNvGrpSpPr/>
          <p:nvPr/>
        </p:nvGrpSpPr>
        <p:grpSpPr>
          <a:xfrm>
            <a:off x="6948264" y="2726649"/>
            <a:ext cx="1656184" cy="927505"/>
            <a:chOff x="6444208" y="989327"/>
            <a:chExt cx="2376264" cy="150356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E305A5A-CF74-42E4-AAC1-0C7848954D24}"/>
                </a:ext>
              </a:extLst>
            </p:cNvPr>
            <p:cNvSpPr/>
            <p:nvPr/>
          </p:nvSpPr>
          <p:spPr>
            <a:xfrm>
              <a:off x="6444208" y="989327"/>
              <a:ext cx="2376264" cy="1503569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F3B3446-ACA2-4FA4-B372-191AC0D3B882}"/>
                </a:ext>
              </a:extLst>
            </p:cNvPr>
            <p:cNvCxnSpPr>
              <a:cxnSpLocks/>
              <a:stCxn id="26" idx="0"/>
              <a:endCxn id="26" idx="2"/>
            </p:cNvCxnSpPr>
            <p:nvPr/>
          </p:nvCxnSpPr>
          <p:spPr>
            <a:xfrm>
              <a:off x="7632340" y="989327"/>
              <a:ext cx="0" cy="150356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755992A-3654-4C5A-A423-96CB4A74CB51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6444208" y="1741112"/>
              <a:ext cx="2376264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4EE35C-29FA-46D2-8736-63E7A2DB9F8E}"/>
              </a:ext>
            </a:extLst>
          </p:cNvPr>
          <p:cNvSpPr txBox="1"/>
          <p:nvPr/>
        </p:nvSpPr>
        <p:spPr>
          <a:xfrm>
            <a:off x="6948264" y="2430345"/>
            <a:ext cx="165618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미세먼지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D88FE3-0589-43CE-AD75-FF44BA06B268}"/>
              </a:ext>
            </a:extLst>
          </p:cNvPr>
          <p:cNvSpPr txBox="1"/>
          <p:nvPr/>
        </p:nvSpPr>
        <p:spPr>
          <a:xfrm>
            <a:off x="7123813" y="2803087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지역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90D7A9-D0AF-4B4E-9703-01DCFF16B31D}"/>
              </a:ext>
            </a:extLst>
          </p:cNvPr>
          <p:cNvSpPr txBox="1"/>
          <p:nvPr/>
        </p:nvSpPr>
        <p:spPr>
          <a:xfrm>
            <a:off x="7123813" y="3290500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날짜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5E8DF97-D942-4F39-BAA7-943B5D8E4807}"/>
              </a:ext>
            </a:extLst>
          </p:cNvPr>
          <p:cNvGrpSpPr/>
          <p:nvPr/>
        </p:nvGrpSpPr>
        <p:grpSpPr>
          <a:xfrm>
            <a:off x="6948264" y="4186489"/>
            <a:ext cx="1656184" cy="927505"/>
            <a:chOff x="6444208" y="989327"/>
            <a:chExt cx="2376264" cy="150356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41DD73E-13A7-4F67-867C-D5EAFDFCC25C}"/>
                </a:ext>
              </a:extLst>
            </p:cNvPr>
            <p:cNvSpPr/>
            <p:nvPr/>
          </p:nvSpPr>
          <p:spPr>
            <a:xfrm>
              <a:off x="6444208" y="989327"/>
              <a:ext cx="2376264" cy="1503569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A6BF2CC-27EA-4426-9304-0FBAFBFD66C5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7632340" y="989327"/>
              <a:ext cx="0" cy="150356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4CAA72B-EEA3-432D-B211-C74C5086BFA3}"/>
                </a:ext>
              </a:extLst>
            </p:cNvPr>
            <p:cNvCxnSpPr>
              <a:stCxn id="33" idx="1"/>
              <a:endCxn id="33" idx="3"/>
            </p:cNvCxnSpPr>
            <p:nvPr/>
          </p:nvCxnSpPr>
          <p:spPr>
            <a:xfrm>
              <a:off x="6444208" y="1741112"/>
              <a:ext cx="2376264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793560-9059-48DE-AE01-E3C94A813A55}"/>
              </a:ext>
            </a:extLst>
          </p:cNvPr>
          <p:cNvSpPr txBox="1"/>
          <p:nvPr/>
        </p:nvSpPr>
        <p:spPr>
          <a:xfrm>
            <a:off x="7123813" y="3881401"/>
            <a:ext cx="1639555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여행지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77BF0F-D346-4D81-AC8E-9C8A5B0E401C}"/>
              </a:ext>
            </a:extLst>
          </p:cNvPr>
          <p:cNvSpPr txBox="1"/>
          <p:nvPr/>
        </p:nvSpPr>
        <p:spPr>
          <a:xfrm>
            <a:off x="7123813" y="4262927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지역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855A27-F6EB-457A-83ED-A3E5E071B225}"/>
              </a:ext>
            </a:extLst>
          </p:cNvPr>
          <p:cNvSpPr txBox="1"/>
          <p:nvPr/>
        </p:nvSpPr>
        <p:spPr>
          <a:xfrm>
            <a:off x="7123813" y="4750340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테마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37BB84-1DA2-4D40-AFD6-B2F889495C8F}"/>
              </a:ext>
            </a:extLst>
          </p:cNvPr>
          <p:cNvGrpSpPr/>
          <p:nvPr/>
        </p:nvGrpSpPr>
        <p:grpSpPr>
          <a:xfrm>
            <a:off x="6948264" y="5689669"/>
            <a:ext cx="1656184" cy="927505"/>
            <a:chOff x="6444208" y="989327"/>
            <a:chExt cx="2376264" cy="150356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FCDD8C6-D244-41F8-A18A-8EE6ADA7C40D}"/>
                </a:ext>
              </a:extLst>
            </p:cNvPr>
            <p:cNvSpPr/>
            <p:nvPr/>
          </p:nvSpPr>
          <p:spPr>
            <a:xfrm>
              <a:off x="6444208" y="989327"/>
              <a:ext cx="2376264" cy="1503569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3DF3B94-901C-4525-8B3C-65A6EAB922E0}"/>
                </a:ext>
              </a:extLst>
            </p:cNvPr>
            <p:cNvCxnSpPr>
              <a:cxnSpLocks/>
              <a:stCxn id="40" idx="0"/>
              <a:endCxn id="40" idx="2"/>
            </p:cNvCxnSpPr>
            <p:nvPr/>
          </p:nvCxnSpPr>
          <p:spPr>
            <a:xfrm>
              <a:off x="7632340" y="989327"/>
              <a:ext cx="0" cy="150356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F860E74-A0DA-4A0F-B413-A037B0AC846A}"/>
                </a:ext>
              </a:extLst>
            </p:cNvPr>
            <p:cNvCxnSpPr>
              <a:stCxn id="40" idx="1"/>
              <a:endCxn id="40" idx="3"/>
            </p:cNvCxnSpPr>
            <p:nvPr/>
          </p:nvCxnSpPr>
          <p:spPr>
            <a:xfrm>
              <a:off x="6444208" y="1741112"/>
              <a:ext cx="2376264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43A146-2B01-4932-934D-93807099D9D1}"/>
              </a:ext>
            </a:extLst>
          </p:cNvPr>
          <p:cNvSpPr txBox="1"/>
          <p:nvPr/>
        </p:nvSpPr>
        <p:spPr>
          <a:xfrm>
            <a:off x="7252925" y="5384581"/>
            <a:ext cx="1639555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코스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CEE8AB-368D-49DE-9DE6-C50FF8970674}"/>
              </a:ext>
            </a:extLst>
          </p:cNvPr>
          <p:cNvSpPr txBox="1"/>
          <p:nvPr/>
        </p:nvSpPr>
        <p:spPr>
          <a:xfrm>
            <a:off x="7123813" y="5766107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지역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AB8B79-097F-4760-BEA4-AEDA0C4F6E64}"/>
              </a:ext>
            </a:extLst>
          </p:cNvPr>
          <p:cNvSpPr txBox="1"/>
          <p:nvPr/>
        </p:nvSpPr>
        <p:spPr>
          <a:xfrm>
            <a:off x="7123813" y="6253520"/>
            <a:ext cx="65254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테마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0AA82E-550E-46A4-A7E8-4DCF546BA01D}"/>
              </a:ext>
            </a:extLst>
          </p:cNvPr>
          <p:cNvSpPr/>
          <p:nvPr/>
        </p:nvSpPr>
        <p:spPr>
          <a:xfrm>
            <a:off x="6363649" y="5910745"/>
            <a:ext cx="368201" cy="365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9F12CD70-C6C9-44F6-BA77-4F18E5A9470E}"/>
              </a:ext>
            </a:extLst>
          </p:cNvPr>
          <p:cNvSpPr/>
          <p:nvPr/>
        </p:nvSpPr>
        <p:spPr>
          <a:xfrm>
            <a:off x="6295722" y="4412880"/>
            <a:ext cx="504056" cy="606233"/>
          </a:xfrm>
          <a:prstGeom prst="mathMultiply">
            <a:avLst>
              <a:gd name="adj1" fmla="val 1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곱하기 기호 52">
            <a:extLst>
              <a:ext uri="{FF2B5EF4-FFF2-40B4-BE49-F238E27FC236}">
                <a16:creationId xmlns:a16="http://schemas.microsoft.com/office/drawing/2014/main" id="{73E4FA45-1195-4AB6-B4BC-7E1FA627A350}"/>
              </a:ext>
            </a:extLst>
          </p:cNvPr>
          <p:cNvSpPr/>
          <p:nvPr/>
        </p:nvSpPr>
        <p:spPr>
          <a:xfrm>
            <a:off x="6295722" y="2946998"/>
            <a:ext cx="504056" cy="606233"/>
          </a:xfrm>
          <a:prstGeom prst="mathMultiply">
            <a:avLst>
              <a:gd name="adj1" fmla="val 1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4" name="곱하기 기호 53">
            <a:extLst>
              <a:ext uri="{FF2B5EF4-FFF2-40B4-BE49-F238E27FC236}">
                <a16:creationId xmlns:a16="http://schemas.microsoft.com/office/drawing/2014/main" id="{5C9A1C84-AEBC-40D9-9C8A-2104E1D8BC7D}"/>
              </a:ext>
            </a:extLst>
          </p:cNvPr>
          <p:cNvSpPr/>
          <p:nvPr/>
        </p:nvSpPr>
        <p:spPr>
          <a:xfrm>
            <a:off x="6295722" y="1503825"/>
            <a:ext cx="504056" cy="606233"/>
          </a:xfrm>
          <a:prstGeom prst="mathMultiply">
            <a:avLst>
              <a:gd name="adj1" fmla="val 1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84CE08-5A7E-47A7-88AD-1295536DBD39}"/>
              </a:ext>
            </a:extLst>
          </p:cNvPr>
          <p:cNvCxnSpPr>
            <a:cxnSpLocks/>
          </p:cNvCxnSpPr>
          <p:nvPr/>
        </p:nvCxnSpPr>
        <p:spPr>
          <a:xfrm flipV="1">
            <a:off x="5580112" y="1822893"/>
            <a:ext cx="648072" cy="2254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48AC20E-BCD1-40BA-8203-AB149BC021D4}"/>
              </a:ext>
            </a:extLst>
          </p:cNvPr>
          <p:cNvCxnSpPr>
            <a:cxnSpLocks/>
          </p:cNvCxnSpPr>
          <p:nvPr/>
        </p:nvCxnSpPr>
        <p:spPr>
          <a:xfrm flipV="1">
            <a:off x="5580112" y="3429000"/>
            <a:ext cx="648072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361D5D6-17DD-40E6-AFD8-346FD50B2B79}"/>
              </a:ext>
            </a:extLst>
          </p:cNvPr>
          <p:cNvCxnSpPr>
            <a:cxnSpLocks/>
          </p:cNvCxnSpPr>
          <p:nvPr/>
        </p:nvCxnSpPr>
        <p:spPr>
          <a:xfrm>
            <a:off x="5580112" y="4077072"/>
            <a:ext cx="648072" cy="670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BB0724-F7F2-49E1-B443-3BB7F6DC202B}"/>
              </a:ext>
            </a:extLst>
          </p:cNvPr>
          <p:cNvCxnSpPr>
            <a:cxnSpLocks/>
          </p:cNvCxnSpPr>
          <p:nvPr/>
        </p:nvCxnSpPr>
        <p:spPr>
          <a:xfrm>
            <a:off x="5580112" y="4077072"/>
            <a:ext cx="648072" cy="1884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5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0" name="Google Shape;430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1" name="Google Shape;431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18"/>
          <p:cNvSpPr txBox="1"/>
          <p:nvPr/>
        </p:nvSpPr>
        <p:spPr>
          <a:xfrm>
            <a:off x="323528" y="692696"/>
            <a:ext cx="2815598" cy="29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b="1" i="0" u="none" strike="noStrike" cap="none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| 기능 처리도(기능 흐름도)</a:t>
            </a:r>
            <a:endParaRPr b="0" i="0" u="none" strike="noStrike" cap="none" dirty="0">
              <a:solidFill>
                <a:schemeClr val="l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33" name="Google Shape;4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7" name="Google Shape;437;p18"/>
          <p:cNvGraphicFramePr/>
          <p:nvPr/>
        </p:nvGraphicFramePr>
        <p:xfrm>
          <a:off x="168879" y="2132856"/>
          <a:ext cx="8848775" cy="434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84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7787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7787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8" name="Google Shape;438;p18"/>
          <p:cNvSpPr txBox="1"/>
          <p:nvPr/>
        </p:nvSpPr>
        <p:spPr>
          <a:xfrm>
            <a:off x="586102" y="2492896"/>
            <a:ext cx="49689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&lt;</a:t>
            </a:r>
            <a:r>
              <a:rPr lang="en-US" alt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TRAVOT</a:t>
            </a:r>
            <a:r>
              <a:rPr 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과 </a:t>
            </a:r>
            <a:r>
              <a:rPr lang="en-US" alt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DB</a:t>
            </a:r>
            <a:r>
              <a:rPr 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 연동 연계도&gt;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 cap="flat" cmpd="sng">
            <a:solidFill>
              <a:srgbClr val="C4045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1502156" y="3129979"/>
            <a:ext cx="1439862" cy="309563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프로그램 실행</a:t>
            </a:r>
            <a:endParaRPr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DB</a:t>
            </a: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 (</a:t>
            </a:r>
            <a:r>
              <a:rPr lang="en-US" altLang="ko-KR" sz="1000" dirty="0" err="1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crawl_data</a:t>
            </a: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2" name="Google Shape;442;p18"/>
          <p:cNvSpPr/>
          <p:nvPr/>
        </p:nvSpPr>
        <p:spPr>
          <a:xfrm>
            <a:off x="1478343" y="3734216"/>
            <a:ext cx="1428750" cy="430813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TRAVOT</a:t>
            </a: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과 대화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43" name="Google Shape;443;p18"/>
          <p:cNvCxnSpPr>
            <a:cxnSpLocks/>
            <a:endCxn id="442" idx="0"/>
          </p:cNvCxnSpPr>
          <p:nvPr/>
        </p:nvCxnSpPr>
        <p:spPr>
          <a:xfrm>
            <a:off x="2190620" y="3448143"/>
            <a:ext cx="2098" cy="286073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4" name="Google Shape;444;p18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5" name="Google Shape;445;p18"/>
          <p:cNvCxnSpPr>
            <a:cxnSpLocks/>
            <a:stCxn id="442" idx="3"/>
            <a:endCxn id="440" idx="3"/>
          </p:cNvCxnSpPr>
          <p:nvPr/>
        </p:nvCxnSpPr>
        <p:spPr>
          <a:xfrm flipV="1">
            <a:off x="2907093" y="3284761"/>
            <a:ext cx="34925" cy="664862"/>
          </a:xfrm>
          <a:prstGeom prst="bentConnector3">
            <a:avLst>
              <a:gd name="adj1" fmla="val 754545"/>
            </a:avLst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18"/>
          <p:cNvSpPr txBox="1"/>
          <p:nvPr/>
        </p:nvSpPr>
        <p:spPr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N</a:t>
            </a:r>
            <a:endParaRPr sz="1000" b="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3737356" y="3009329"/>
            <a:ext cx="1223962" cy="34925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TRAVOT</a:t>
            </a: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 옵션 선택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코스</a:t>
            </a:r>
            <a:endParaRPr lang="en-US" altLang="ko-KR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물어보기</a:t>
            </a:r>
            <a:endParaRPr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날씨</a:t>
            </a:r>
            <a:endParaRPr lang="en-US" altLang="ko-KR" sz="1000" dirty="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물어보기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여행지</a:t>
            </a:r>
            <a:endParaRPr lang="en-US" altLang="ko-KR" sz="1000" dirty="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물어보기</a:t>
            </a:r>
            <a:endParaRPr sz="1000" b="0" i="0" u="none" strike="noStrike" cap="none" dirty="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미세먼지 물어보기</a:t>
            </a:r>
            <a:endParaRPr sz="100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454" name="Google Shape;454;p18"/>
          <p:cNvCxnSpPr/>
          <p:nvPr/>
        </p:nvCxnSpPr>
        <p:spPr>
          <a:xfrm>
            <a:off x="4970843" y="3188717"/>
            <a:ext cx="360363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18"/>
          <p:cNvCxnSpPr/>
          <p:nvPr/>
        </p:nvCxnSpPr>
        <p:spPr>
          <a:xfrm rot="-5400000">
            <a:off x="3935000" y="4356323"/>
            <a:ext cx="2341562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18"/>
          <p:cNvCxnSpPr/>
          <p:nvPr/>
        </p:nvCxnSpPr>
        <p:spPr>
          <a:xfrm>
            <a:off x="5115306" y="3703067"/>
            <a:ext cx="215900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18"/>
          <p:cNvCxnSpPr/>
          <p:nvPr/>
        </p:nvCxnSpPr>
        <p:spPr>
          <a:xfrm>
            <a:off x="5110543" y="4231704"/>
            <a:ext cx="215900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18"/>
          <p:cNvCxnSpPr/>
          <p:nvPr/>
        </p:nvCxnSpPr>
        <p:spPr>
          <a:xfrm>
            <a:off x="5110543" y="4763517"/>
            <a:ext cx="215900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18"/>
          <p:cNvCxnSpPr>
            <a:endCxn id="441" idx="3"/>
          </p:cNvCxnSpPr>
          <p:nvPr/>
        </p:nvCxnSpPr>
        <p:spPr>
          <a:xfrm rot="10800000">
            <a:off x="2222087" y="5095304"/>
            <a:ext cx="2883000" cy="431700"/>
          </a:xfrm>
          <a:prstGeom prst="bentConnector2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18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63" name="Google Shape;463;p18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64" name="Google Shape;464;p18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65" name="Google Shape;465;p1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68" name="Google Shape;468;p18"/>
          <p:cNvSpPr/>
          <p:nvPr/>
        </p:nvSpPr>
        <p:spPr>
          <a:xfrm>
            <a:off x="7075708" y="2973610"/>
            <a:ext cx="885825" cy="420687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Database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data</a:t>
            </a:r>
            <a:endParaRPr lang="en-US" altLang="ko-KR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1" name="Google Shape;471;p18"/>
          <p:cNvSpPr/>
          <p:nvPr/>
        </p:nvSpPr>
        <p:spPr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2</a:t>
            </a:r>
            <a:endParaRPr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2" name="Google Shape;472;p18"/>
          <p:cNvSpPr/>
          <p:nvPr/>
        </p:nvSpPr>
        <p:spPr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1</a:t>
            </a:r>
            <a:endParaRPr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3" name="Google Shape;473;p18"/>
          <p:cNvSpPr/>
          <p:nvPr/>
        </p:nvSpPr>
        <p:spPr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1</a:t>
            </a:r>
            <a:endParaRPr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5DD0C7-2520-412D-BA8D-6BEC57F11688}"/>
              </a:ext>
            </a:extLst>
          </p:cNvPr>
          <p:cNvGrpSpPr/>
          <p:nvPr/>
        </p:nvGrpSpPr>
        <p:grpSpPr>
          <a:xfrm>
            <a:off x="168879" y="944695"/>
            <a:ext cx="8865650" cy="1139561"/>
            <a:chOff x="168879" y="1130999"/>
            <a:chExt cx="8865650" cy="1139561"/>
          </a:xfrm>
        </p:grpSpPr>
        <p:graphicFrame>
          <p:nvGraphicFramePr>
            <p:cNvPr id="474" name="Google Shape;474;p18"/>
            <p:cNvGraphicFramePr/>
            <p:nvPr>
              <p:extLst>
                <p:ext uri="{D42A27DB-BD31-4B8C-83A1-F6EECF244321}">
                  <p14:modId xmlns:p14="http://schemas.microsoft.com/office/powerpoint/2010/main" val="1785330772"/>
                </p:ext>
              </p:extLst>
            </p:nvPr>
          </p:nvGraphicFramePr>
          <p:xfrm>
            <a:off x="168879" y="1398060"/>
            <a:ext cx="8865650" cy="8725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1018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561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081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0162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2007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08012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648075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18125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</a:tblGrid>
                <a:tr h="2880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B5AA8"/>
                          </a:buClr>
                          <a:buSzPts val="1000"/>
                          <a:buFont typeface="Malgun Gothic"/>
                          <a:buNone/>
                        </a:pPr>
                        <a:r>
                          <a:rPr lang="ko-KR" sz="1000" b="1" i="0" u="none" strike="noStrike" cap="none" dirty="0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  <a:cs typeface="Malgun Gothic"/>
                            <a:sym typeface="Malgun Gothic"/>
                          </a:rPr>
                          <a:t>프로그램 ID</a:t>
                        </a:r>
                        <a:endParaRPr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b="1" u="none" strike="noStrike" cap="none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프로그램 명</a:t>
                        </a:r>
                        <a:endParaRPr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빅데이터 </a:t>
                        </a:r>
                        <a:r>
                          <a:rPr lang="en-US" altLang="ko-KR" sz="1000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AI</a:t>
                        </a:r>
                        <a:r>
                          <a:rPr lang="ko-KR" sz="1000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를 활용한 여행지 추천 </a:t>
                        </a:r>
                        <a:r>
                          <a:rPr lang="ko-KR" sz="1000" dirty="0" err="1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챗봇</a:t>
                        </a:r>
                        <a:endParaRPr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b="1" u="none" strike="noStrike" cap="none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작성일</a:t>
                        </a:r>
                        <a:endParaRPr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2021.0</a:t>
                        </a:r>
                        <a:r>
                          <a:rPr lang="en-US" altLang="ko-KR" sz="1000" u="none" strike="noStrike" cap="none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8. 28</a:t>
                        </a:r>
                        <a:endParaRPr sz="1000" b="1" u="none" strike="noStrike" cap="none" dirty="0">
                          <a:solidFill>
                            <a:srgbClr val="3B5AA8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>
                          <a:alpha val="49803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b="1" u="none" strike="noStrike" cap="none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Page</a:t>
                        </a:r>
                        <a:endParaRPr sz="1000" b="1" u="none" strike="noStrike" cap="none">
                          <a:solidFill>
                            <a:srgbClr val="3B5AA8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b="1" u="none" strike="noStrike" cap="none" dirty="0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  <a:cs typeface="Malgun Gothic"/>
                            <a:sym typeface="Malgun Gothic"/>
                          </a:rPr>
                          <a:t>1</a:t>
                        </a:r>
                        <a:endParaRPr sz="1000" b="1" u="none" strike="noStrike" cap="none" dirty="0">
                          <a:solidFill>
                            <a:srgbClr val="3B5AA8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6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B5AA8"/>
                          </a:buClr>
                          <a:buSzPts val="1000"/>
                          <a:buFont typeface="Malgun Gothic"/>
                          <a:buNone/>
                        </a:pPr>
                        <a:r>
                          <a:rPr lang="ko-KR" sz="1000" b="1" i="0" u="none" strike="noStrike" cap="none" dirty="0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  <a:cs typeface="Malgun Gothic"/>
                            <a:sym typeface="Malgun Gothic"/>
                          </a:rPr>
                          <a:t>개요</a:t>
                        </a:r>
                        <a:endParaRPr sz="1000" b="1" i="0" u="none" strike="noStrike" cap="none" dirty="0">
                          <a:solidFill>
                            <a:srgbClr val="3B5AA8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 gridSpan="5"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00"/>
                          <a:buFont typeface="Malgun Gothic"/>
                          <a:buNone/>
                        </a:pPr>
                        <a:r>
                          <a:rPr lang="ko-KR" sz="1000" dirty="0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  <a:cs typeface="Malgun Gothic"/>
                            <a:sym typeface="Malgun Gothic"/>
                          </a:rPr>
                          <a:t>빅데이터 기반 여행지 추천 </a:t>
                        </a:r>
                        <a:r>
                          <a:rPr lang="ko-KR" sz="1000" dirty="0" err="1"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  <a:cs typeface="Malgun Gothic"/>
                            <a:sym typeface="Malgun Gothic"/>
                          </a:rPr>
                          <a:t>챗봇</a:t>
                        </a:r>
                        <a:endParaRPr sz="10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000" b="1" u="none" strike="noStrike" cap="none" dirty="0">
                            <a:solidFill>
                              <a:srgbClr val="3B5AA8"/>
                            </a:solidFill>
                            <a:latin typeface="에스코어 드림 3 Light" panose="020B0303030302020204" pitchFamily="34" charset="-127"/>
                            <a:ea typeface="에스코어 드림 3 Light" panose="020B0303030302020204" pitchFamily="34" charset="-127"/>
                          </a:rPr>
                          <a:t>작성자</a:t>
                        </a:r>
                        <a:endParaRPr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B7CCE4">
                          <a:alpha val="49803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rgbClr val="BFBFB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77787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475" name="Google Shape;475;p18"/>
            <p:cNvSpPr/>
            <p:nvPr/>
          </p:nvSpPr>
          <p:spPr>
            <a:xfrm>
              <a:off x="7456534" y="1130999"/>
              <a:ext cx="1571084" cy="2380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Malgun Gothic"/>
                  <a:sym typeface="Malgun Gothic"/>
                </a:rPr>
                <a:t>실무 산출물 형식</a:t>
              </a:r>
              <a:endParaRPr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476" name="Google Shape;476;p18"/>
          <p:cNvSpPr txBox="1"/>
          <p:nvPr/>
        </p:nvSpPr>
        <p:spPr>
          <a:xfrm>
            <a:off x="643736" y="5665880"/>
            <a:ext cx="4479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rgbClr val="3F3F3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TRAVOT</a:t>
            </a: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을 </a:t>
            </a:r>
            <a:r>
              <a:rPr lang="ko-KR" sz="1000" b="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 실행하여 </a:t>
            </a:r>
            <a:r>
              <a:rPr 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원하는 기능을 채팅으로 입력한다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Google Shape;468;p18">
            <a:extLst>
              <a:ext uri="{FF2B5EF4-FFF2-40B4-BE49-F238E27FC236}">
                <a16:creationId xmlns:a16="http://schemas.microsoft.com/office/drawing/2014/main" id="{14082C82-ADEA-40A4-8668-839D47875185}"/>
              </a:ext>
            </a:extLst>
          </p:cNvPr>
          <p:cNvSpPr/>
          <p:nvPr/>
        </p:nvSpPr>
        <p:spPr>
          <a:xfrm>
            <a:off x="7075708" y="3954685"/>
            <a:ext cx="885825" cy="420687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Database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algun Gothic"/>
                <a:sym typeface="Malgun Gothic"/>
              </a:rPr>
              <a:t>data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B84AF2-E097-4BD7-9BE8-250F047C82ED}"/>
              </a:ext>
            </a:extLst>
          </p:cNvPr>
          <p:cNvSpPr/>
          <p:nvPr/>
        </p:nvSpPr>
        <p:spPr>
          <a:xfrm>
            <a:off x="7075708" y="3488754"/>
            <a:ext cx="936785" cy="3905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</a:t>
            </a:r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endPara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43559A4-5ECF-4FE7-994D-49CE8B477A14}"/>
              </a:ext>
            </a:extLst>
          </p:cNvPr>
          <p:cNvSpPr/>
          <p:nvPr/>
        </p:nvSpPr>
        <p:spPr>
          <a:xfrm>
            <a:off x="7075708" y="4572446"/>
            <a:ext cx="936785" cy="3905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미세먼지 </a:t>
            </a:r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endPara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29;p18">
            <a:extLst>
              <a:ext uri="{FF2B5EF4-FFF2-40B4-BE49-F238E27FC236}">
                <a16:creationId xmlns:a16="http://schemas.microsoft.com/office/drawing/2014/main" id="{BCD48A5F-B33A-46D4-B850-E00D8E7A776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6" name="Google Shape;496;p2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2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21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b="1" i="0" u="none" strike="noStrike" cap="none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| </a:t>
            </a:r>
            <a:r>
              <a:rPr lang="ko-KR" b="1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알고리즘 상세 설명서</a:t>
            </a:r>
            <a:endParaRPr b="0" i="0" u="none" strike="noStrike" cap="none" dirty="0">
              <a:solidFill>
                <a:schemeClr val="l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99" name="Google Shape;4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48CBA-6DCC-4719-A623-276AF3E46813}"/>
              </a:ext>
            </a:extLst>
          </p:cNvPr>
          <p:cNvSpPr txBox="1"/>
          <p:nvPr/>
        </p:nvSpPr>
        <p:spPr>
          <a:xfrm>
            <a:off x="3347864" y="146172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Chatbot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형태소 분석 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4D96E-F72A-4EBC-A595-10271B354443}"/>
              </a:ext>
            </a:extLst>
          </p:cNvPr>
          <p:cNvSpPr txBox="1"/>
          <p:nvPr/>
        </p:nvSpPr>
        <p:spPr>
          <a:xfrm>
            <a:off x="3347864" y="76470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보통의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Slot Filling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방식으로 구현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en-US" altLang="ko-KR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Slot Filling 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미리 기능을 수행할 정보를 담는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먼저 정의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 사용자의 말을 듣고 어떤 슬롯을 선택할 지 정함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③ 후에 해당 슬롯을 채움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79BC3-87A4-4B5F-BF5D-BF98C7A319A3}"/>
              </a:ext>
            </a:extLst>
          </p:cNvPr>
          <p:cNvSpPr txBox="1"/>
          <p:nvPr/>
        </p:nvSpPr>
        <p:spPr>
          <a:xfrm>
            <a:off x="755576" y="3284984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ko-KR" altLang="en-US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인텐트</a:t>
            </a:r>
            <a:r>
              <a:rPr lang="en-US" altLang="ko-KR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(Intent) </a:t>
            </a:r>
            <a:r>
              <a:rPr lang="ko-KR" altLang="en-US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</a:t>
            </a:r>
            <a:endParaRPr lang="en-US" altLang="ko-KR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ex)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월요일 인천 날씨 어때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→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dirty="0">
                <a:solidFill>
                  <a:srgbClr val="00B0F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</a:t>
            </a:r>
            <a:r>
              <a:rPr lang="en-US" altLang="ko-KR" dirty="0">
                <a:solidFill>
                  <a:srgbClr val="00B0F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dirty="0">
                <a:solidFill>
                  <a:srgbClr val="00B0F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4AB023-6053-4906-B658-FFA4F27D52EB}"/>
              </a:ext>
            </a:extLst>
          </p:cNvPr>
          <p:cNvCxnSpPr>
            <a:cxnSpLocks/>
          </p:cNvCxnSpPr>
          <p:nvPr/>
        </p:nvCxnSpPr>
        <p:spPr>
          <a:xfrm>
            <a:off x="5220072" y="2636912"/>
            <a:ext cx="0" cy="360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2E2267-F310-4377-AA33-73B2D234C941}"/>
              </a:ext>
            </a:extLst>
          </p:cNvPr>
          <p:cNvSpPr/>
          <p:nvPr/>
        </p:nvSpPr>
        <p:spPr>
          <a:xfrm>
            <a:off x="2411760" y="3789040"/>
            <a:ext cx="504056" cy="432048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60DDC-9CAB-4538-92AB-4E05CF677484}"/>
              </a:ext>
            </a:extLst>
          </p:cNvPr>
          <p:cNvSpPr txBox="1"/>
          <p:nvPr/>
        </p:nvSpPr>
        <p:spPr>
          <a:xfrm>
            <a:off x="3635896" y="328498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엔티티</a:t>
            </a:r>
            <a:r>
              <a:rPr lang="en-US" altLang="ko-KR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개체명</a:t>
            </a:r>
            <a:r>
              <a:rPr lang="en-US" altLang="ko-KR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인식</a:t>
            </a:r>
            <a:endParaRPr lang="en-US" altLang="ko-KR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ex)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월요일 인천 날씨 어때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 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→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A45DB54-076D-4B3F-8AF0-4506F320AFCF}"/>
              </a:ext>
            </a:extLst>
          </p:cNvPr>
          <p:cNvSpPr/>
          <p:nvPr/>
        </p:nvSpPr>
        <p:spPr>
          <a:xfrm>
            <a:off x="4067944" y="3789040"/>
            <a:ext cx="720080" cy="432048"/>
          </a:xfrm>
          <a:prstGeom prst="ellipse">
            <a:avLst/>
          </a:prstGeom>
          <a:noFill/>
          <a:ln w="19050">
            <a:solidFill>
              <a:srgbClr val="558E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6253DDA-8075-4FB8-AFAD-AF1CE4F322AB}"/>
              </a:ext>
            </a:extLst>
          </p:cNvPr>
          <p:cNvSpPr/>
          <p:nvPr/>
        </p:nvSpPr>
        <p:spPr>
          <a:xfrm>
            <a:off x="4788024" y="3789040"/>
            <a:ext cx="504056" cy="432048"/>
          </a:xfrm>
          <a:prstGeom prst="ellipse">
            <a:avLst/>
          </a:prstGeom>
          <a:noFill/>
          <a:ln w="19050">
            <a:solidFill>
              <a:srgbClr val="558E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0" name="표 26">
            <a:extLst>
              <a:ext uri="{FF2B5EF4-FFF2-40B4-BE49-F238E27FC236}">
                <a16:creationId xmlns:a16="http://schemas.microsoft.com/office/drawing/2014/main" id="{49BB33C2-6195-48AD-BA64-BDFBB3361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98343"/>
              </p:ext>
            </p:extLst>
          </p:nvPr>
        </p:nvGraphicFramePr>
        <p:xfrm>
          <a:off x="7020272" y="3645024"/>
          <a:ext cx="184752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3764">
                  <a:extLst>
                    <a:ext uri="{9D8B030D-6E8A-4147-A177-3AD203B41FA5}">
                      <a16:colId xmlns:a16="http://schemas.microsoft.com/office/drawing/2014/main" val="671173171"/>
                    </a:ext>
                  </a:extLst>
                </a:gridCol>
                <a:gridCol w="923764">
                  <a:extLst>
                    <a:ext uri="{9D8B030D-6E8A-4147-A177-3AD203B41FA5}">
                      <a16:colId xmlns:a16="http://schemas.microsoft.com/office/drawing/2014/main" val="3196928056"/>
                    </a:ext>
                  </a:extLst>
                </a:gridCol>
              </a:tblGrid>
              <a:tr h="336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endParaRPr lang="ko-KR" altLang="en-US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서울</a:t>
                      </a:r>
                      <a:endParaRPr lang="ko-KR" altLang="en-US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0618"/>
                  </a:ext>
                </a:extLst>
              </a:tr>
              <a:tr h="336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  <a:endParaRPr lang="ko-KR" altLang="en-US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월요일</a:t>
                      </a:r>
                      <a:endParaRPr lang="ko-KR" altLang="en-US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6492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69326CB-4ABF-4AAD-A615-0BD70C35DEAE}"/>
              </a:ext>
            </a:extLst>
          </p:cNvPr>
          <p:cNvSpPr txBox="1"/>
          <p:nvPr/>
        </p:nvSpPr>
        <p:spPr>
          <a:xfrm>
            <a:off x="7164826" y="3291269"/>
            <a:ext cx="158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58ED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날씨 </a:t>
            </a:r>
            <a:r>
              <a:rPr lang="en-US" altLang="ko-KR" dirty="0">
                <a:solidFill>
                  <a:srgbClr val="558ED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dirty="0">
                <a:solidFill>
                  <a:srgbClr val="558ED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슬롯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598248-315B-45E2-95E0-1109FC923801}"/>
              </a:ext>
            </a:extLst>
          </p:cNvPr>
          <p:cNvSpPr/>
          <p:nvPr/>
        </p:nvSpPr>
        <p:spPr>
          <a:xfrm>
            <a:off x="539552" y="3140968"/>
            <a:ext cx="8496944" cy="1872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484E3A7-4E4E-4546-8D26-3E2D1E92842C}"/>
              </a:ext>
            </a:extLst>
          </p:cNvPr>
          <p:cNvCxnSpPr>
            <a:cxnSpLocks/>
          </p:cNvCxnSpPr>
          <p:nvPr/>
        </p:nvCxnSpPr>
        <p:spPr>
          <a:xfrm>
            <a:off x="3635896" y="3140968"/>
            <a:ext cx="0" cy="187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E4A6C9-30A2-4E13-94E6-1959D99D0E30}"/>
              </a:ext>
            </a:extLst>
          </p:cNvPr>
          <p:cNvCxnSpPr>
            <a:cxnSpLocks/>
          </p:cNvCxnSpPr>
          <p:nvPr/>
        </p:nvCxnSpPr>
        <p:spPr>
          <a:xfrm>
            <a:off x="5292080" y="5157192"/>
            <a:ext cx="0" cy="360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Google Shape;490;p20">
            <a:extLst>
              <a:ext uri="{FF2B5EF4-FFF2-40B4-BE49-F238E27FC236}">
                <a16:creationId xmlns:a16="http://schemas.microsoft.com/office/drawing/2014/main" id="{C5EAF990-836E-4230-B1D6-AAB338C77D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7328" t="16906" r="991" b="71237"/>
          <a:stretch/>
        </p:blipFill>
        <p:spPr>
          <a:xfrm>
            <a:off x="3995936" y="5661248"/>
            <a:ext cx="2800350" cy="5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9BBBFB-0A67-4367-9C9F-5FCA1406E649}"/>
              </a:ext>
            </a:extLst>
          </p:cNvPr>
          <p:cNvSpPr txBox="1"/>
          <p:nvPr/>
        </p:nvSpPr>
        <p:spPr>
          <a:xfrm>
            <a:off x="2699792" y="57332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대답 생성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29;p18">
            <a:extLst>
              <a:ext uri="{FF2B5EF4-FFF2-40B4-BE49-F238E27FC236}">
                <a16:creationId xmlns:a16="http://schemas.microsoft.com/office/drawing/2014/main" id="{4858F950-D4A6-49AF-B9E7-EF708ABB0D4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2" name="Google Shape;512;p22"/>
          <p:cNvCxnSpPr/>
          <p:nvPr/>
        </p:nvCxnSpPr>
        <p:spPr>
          <a:xfrm>
            <a:off x="424356" y="541195"/>
            <a:ext cx="28800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2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b="1" i="0" u="none" strike="noStrike" cap="none" dirty="0">
                <a:solidFill>
                  <a:schemeClr val="lt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Malgun Gothic"/>
                <a:sym typeface="Malgun Gothic"/>
              </a:rPr>
              <a:t>| 데이터 수집처리 정의서</a:t>
            </a:r>
            <a:endParaRPr b="0" i="0" u="none" strike="noStrike" cap="none" dirty="0">
              <a:solidFill>
                <a:schemeClr val="lt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15" name="Google Shape;5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1" name="Google Shape;5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648" y="1276244"/>
            <a:ext cx="6976401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B252800-CEC4-4947-9227-3B8CD37AA2B1}"/>
              </a:ext>
            </a:extLst>
          </p:cNvPr>
          <p:cNvSpPr/>
          <p:nvPr/>
        </p:nvSpPr>
        <p:spPr>
          <a:xfrm>
            <a:off x="3876793" y="5436834"/>
            <a:ext cx="50405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코스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A5A1A9-A74C-4574-A3FF-D1105F1BA531}"/>
              </a:ext>
            </a:extLst>
          </p:cNvPr>
          <p:cNvSpPr/>
          <p:nvPr/>
        </p:nvSpPr>
        <p:spPr>
          <a:xfrm>
            <a:off x="6876256" y="270892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endParaRPr lang="ko-KR" altLang="en-US" sz="14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9B9CB3-6CA5-4CC8-8812-9B9FAF176A48}"/>
              </a:ext>
            </a:extLst>
          </p:cNvPr>
          <p:cNvSpPr/>
          <p:nvPr/>
        </p:nvSpPr>
        <p:spPr>
          <a:xfrm>
            <a:off x="6758625" y="3933056"/>
            <a:ext cx="765703" cy="324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구글</a:t>
            </a:r>
            <a:r>
              <a:rPr lang="en-US" altLang="ko-KR" sz="105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프로그램 </a:t>
            </a:r>
            <a:r>
              <a:rPr lang="en-US" altLang="ko-KR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목록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4803539-1EE5-4966-A880-5E6ADB4BD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11645"/>
              </p:ext>
            </p:extLst>
          </p:nvPr>
        </p:nvGraphicFramePr>
        <p:xfrm>
          <a:off x="356336" y="2492896"/>
          <a:ext cx="8547600" cy="2686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33550">
                  <a:extLst>
                    <a:ext uri="{9D8B030D-6E8A-4147-A177-3AD203B41FA5}">
                      <a16:colId xmlns:a16="http://schemas.microsoft.com/office/drawing/2014/main" val="4042151474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3001781878"/>
                    </a:ext>
                  </a:extLst>
                </a:gridCol>
                <a:gridCol w="4587150">
                  <a:extLst>
                    <a:ext uri="{9D8B030D-6E8A-4147-A177-3AD203B41FA5}">
                      <a16:colId xmlns:a16="http://schemas.microsoft.com/office/drawing/2014/main" val="301386204"/>
                    </a:ext>
                  </a:extLst>
                </a:gridCol>
              </a:tblGrid>
              <a:tr h="298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기능 분류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기능번호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기능 명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256192"/>
                  </a:ext>
                </a:extLst>
              </a:tr>
              <a:tr h="298519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endParaRPr 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-01-01</a:t>
                      </a: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닉네임 설정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359975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-01-02</a:t>
                      </a:r>
                      <a:endParaRPr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제공받고 싶은 항목 번호 받기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052660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TRAVOT-01-03</a:t>
                      </a: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기상정보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원하는 지역의 날씨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미세먼지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52227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-01-04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여행지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카테고리별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지역별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카테고리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+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지역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146483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KOCHAT</a:t>
                      </a:r>
                      <a:endParaRPr dirty="0"/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1-0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5-01</a:t>
                      </a:r>
                      <a:endParaRPr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여행지 코스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카테고리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+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지역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33815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TRAVOT-01-05-02</a:t>
                      </a: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여행지 경로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여행지 별 간략설명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페이지 제공</a:t>
                      </a: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979720"/>
                  </a:ext>
                </a:extLst>
              </a:tr>
              <a:tr h="2985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-01-06</a:t>
                      </a: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Malgun Gothic"/>
                          <a:sym typeface="Malgun Gothic"/>
                        </a:rPr>
                        <a:t>여행지 상세설명 페이지 제공</a:t>
                      </a:r>
                      <a:endParaRPr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858307"/>
                  </a:ext>
                </a:extLst>
              </a:tr>
              <a:tr h="29802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PER</a:t>
                      </a:r>
                    </a:p>
                  </a:txBody>
                  <a:tcPr marL="42258" marR="42258" marT="11683" marB="11683" anchor="ctr" horzOverflow="overflow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10287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PER-01-01</a:t>
                      </a:r>
                    </a:p>
                  </a:txBody>
                  <a:tcPr marL="42258" marR="42258" marT="11683" marB="1168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10287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인기 있는 여행지 사진 클릭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-&gt;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여행지 상세 소개 페이지 이동</a:t>
                      </a:r>
                    </a:p>
                  </a:txBody>
                  <a:tcPr marL="42258" marR="42258" marT="11683" marB="1168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4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테이블 정의서 </a:t>
            </a:r>
            <a:r>
              <a:rPr lang="en-US" altLang="ko-KR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</a:t>
            </a:r>
            <a:r>
              <a:rPr lang="en-US" altLang="ko-KR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ERD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598216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1552E-8933-4975-BE5D-317A0FA47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649" y="1840997"/>
            <a:ext cx="5595444" cy="15974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9F56D-C6EC-49B1-940D-C2B64E80F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70" y="3766120"/>
            <a:ext cx="8198987" cy="1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핵심소스코드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(1)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07505" y="1283909"/>
            <a:ext cx="8854868" cy="50974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AC1CF-FD2C-409A-9C18-ADD96AF5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570061"/>
            <a:ext cx="7191375" cy="1590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046E96-9035-4819-99F1-1B645CFC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62" y="3561907"/>
            <a:ext cx="2754830" cy="1850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37648A-B93C-4531-A47D-E70B2D2CD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99" y="3498739"/>
            <a:ext cx="5589068" cy="1943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3D714-CA4E-49C9-89D1-5E93994CBBF0}"/>
              </a:ext>
            </a:extLst>
          </p:cNvPr>
          <p:cNvSpPr txBox="1"/>
          <p:nvPr/>
        </p:nvSpPr>
        <p:spPr>
          <a:xfrm>
            <a:off x="5459858" y="5505559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데이터셋 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csv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31DE2-934A-423B-9AE6-D270A81962E8}"/>
              </a:ext>
            </a:extLst>
          </p:cNvPr>
          <p:cNvSpPr txBox="1"/>
          <p:nvPr/>
        </p:nvSpPr>
        <p:spPr>
          <a:xfrm>
            <a:off x="475605" y="5505560"/>
            <a:ext cx="248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course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에 대한 시나리오 파일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FA540-23AB-46A8-99D8-961CE730E7C1}"/>
              </a:ext>
            </a:extLst>
          </p:cNvPr>
          <p:cNvSpPr txBox="1"/>
          <p:nvPr/>
        </p:nvSpPr>
        <p:spPr>
          <a:xfrm>
            <a:off x="5436096" y="1625303"/>
            <a:ext cx="150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Crawling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핵심소스코드</a:t>
            </a:r>
            <a:r>
              <a:rPr lang="en-US" altLang="ko-KR" spc="-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(2)</a:t>
            </a:r>
            <a:endParaRPr lang="ko-KR" altLang="en-US" spc="-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7BE95-C029-4640-90C7-2E4E31EDEDC5}"/>
              </a:ext>
            </a:extLst>
          </p:cNvPr>
          <p:cNvSpPr/>
          <p:nvPr/>
        </p:nvSpPr>
        <p:spPr>
          <a:xfrm>
            <a:off x="107505" y="1276245"/>
            <a:ext cx="8854868" cy="49610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C1F55D-B566-4EBB-AC28-C9917C76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2" y="3429000"/>
            <a:ext cx="4932915" cy="2088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3E6276-89CC-4B4A-823B-7260C3E25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762"/>
          <a:stretch/>
        </p:blipFill>
        <p:spPr>
          <a:xfrm>
            <a:off x="469092" y="1852825"/>
            <a:ext cx="4571998" cy="281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06836-EF96-4CFD-8EBF-8D1E3DABB3B4}"/>
              </a:ext>
            </a:extLst>
          </p:cNvPr>
          <p:cNvSpPr txBox="1"/>
          <p:nvPr/>
        </p:nvSpPr>
        <p:spPr>
          <a:xfrm>
            <a:off x="400428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Python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DB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연동 코드</a:t>
            </a: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8DC4A0CF-BC1B-4157-BBEF-4B74FCFB997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99ABE-E58E-4D81-BF6F-0D2A90F4D9F6}"/>
              </a:ext>
            </a:extLst>
          </p:cNvPr>
          <p:cNvSpPr txBox="1"/>
          <p:nvPr/>
        </p:nvSpPr>
        <p:spPr>
          <a:xfrm>
            <a:off x="400428" y="2848505"/>
            <a:ext cx="150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DataBase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FB48B-01D8-4119-AACF-D6BDB87E1D26}"/>
              </a:ext>
            </a:extLst>
          </p:cNvPr>
          <p:cNvSpPr txBox="1"/>
          <p:nvPr/>
        </p:nvSpPr>
        <p:spPr>
          <a:xfrm>
            <a:off x="444561" y="5514844"/>
            <a:ext cx="150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query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문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D70AC-22E4-4CDF-B672-32492594E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2284873"/>
            <a:ext cx="7632848" cy="4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FC97D6-DD14-468D-A1B5-D7B7E4F5B81A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D98562-4909-4E6B-88F0-913224CA5FA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0DEC4A-6765-4C7E-981B-FE279F517AD3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5EA4FDD4-CD71-4140-A096-7AC12C3BB086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시장</a:t>
            </a:r>
            <a:r>
              <a:rPr lang="en-US" altLang="ko-KR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기술 동향 분석</a:t>
            </a:r>
            <a:endParaRPr lang="en-US" altLang="ko-KR" b="1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20146F2-0099-4E50-A0DB-F2FBCCB8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9E93B4-CDB8-4028-83C2-85F80B8F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C62CA0-FC66-4487-B5E7-E8F460420D86}"/>
              </a:ext>
            </a:extLst>
          </p:cNvPr>
          <p:cNvSpPr txBox="1"/>
          <p:nvPr/>
        </p:nvSpPr>
        <p:spPr>
          <a:xfrm>
            <a:off x="3239651" y="692696"/>
            <a:ext cx="4804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1111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※ </a:t>
            </a:r>
            <a:r>
              <a:rPr lang="ko-KR" altLang="en-US" sz="2000" b="1" i="0" dirty="0">
                <a:solidFill>
                  <a:srgbClr val="11111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제품과의 비교</a:t>
            </a:r>
            <a:endParaRPr lang="en-US" altLang="ko-KR" sz="2000" b="1" i="0" dirty="0">
              <a:solidFill>
                <a:srgbClr val="11111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B9AED228-B613-4B48-8246-57CBD802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09014"/>
              </p:ext>
            </p:extLst>
          </p:nvPr>
        </p:nvGraphicFramePr>
        <p:xfrm>
          <a:off x="863588" y="1607469"/>
          <a:ext cx="7416824" cy="4173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992">
                  <a:extLst>
                    <a:ext uri="{9D8B030D-6E8A-4147-A177-3AD203B41FA5}">
                      <a16:colId xmlns:a16="http://schemas.microsoft.com/office/drawing/2014/main" val="4072377640"/>
                    </a:ext>
                  </a:extLst>
                </a:gridCol>
                <a:gridCol w="2815646">
                  <a:extLst>
                    <a:ext uri="{9D8B030D-6E8A-4147-A177-3AD203B41FA5}">
                      <a16:colId xmlns:a16="http://schemas.microsoft.com/office/drawing/2014/main" val="118386145"/>
                    </a:ext>
                  </a:extLst>
                </a:gridCol>
                <a:gridCol w="3196186">
                  <a:extLst>
                    <a:ext uri="{9D8B030D-6E8A-4147-A177-3AD203B41FA5}">
                      <a16:colId xmlns:a16="http://schemas.microsoft.com/office/drawing/2014/main" val="3476936841"/>
                    </a:ext>
                  </a:extLst>
                </a:gridCol>
              </a:tblGrid>
              <a:tr h="382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측정지표</a:t>
                      </a:r>
                    </a:p>
                  </a:txBody>
                  <a:tcPr anchor="ctr">
                    <a:solidFill>
                      <a:srgbClr val="85B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여행지 추천 사이트</a:t>
                      </a:r>
                    </a:p>
                  </a:txBody>
                  <a:tcPr anchor="ctr">
                    <a:solidFill>
                      <a:srgbClr val="85B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TRAVOT</a:t>
                      </a:r>
                      <a:endParaRPr lang="ko-KR" altLang="en-US" sz="1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85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41530"/>
                  </a:ext>
                </a:extLst>
              </a:tr>
              <a:tr h="1412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효율성</a:t>
                      </a:r>
                    </a:p>
                  </a:txBody>
                  <a:tcPr anchor="ctr">
                    <a:solidFill>
                      <a:srgbClr val="CDE4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원하는 키워드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기상 예보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여행지 등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검색하면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방대한 양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정보가 출력됨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검색어에 적합한 여행지를 모아 추천해줌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원하는 여행지를 채팅에 입력하여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최적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기상예보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여행지 정보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코스를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추천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해줌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30638"/>
                  </a:ext>
                </a:extLst>
              </a:tr>
              <a:tr h="1313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편리성</a:t>
                      </a:r>
                    </a:p>
                  </a:txBody>
                  <a:tcPr anchor="ctr">
                    <a:solidFill>
                      <a:srgbClr val="CDE4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원하는 키워드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3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기상에보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여행지 등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검색하여 요구에 맞는 정보를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직접 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탐색</a:t>
                      </a:r>
                      <a:r>
                        <a:rPr lang="ko-KR" altLang="en-US" sz="13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해야함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필요한 정보를 일일이 찾아야함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원하는 키워드를 검색하면 요구에 맞는 정보를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챗봇이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탐색</a:t>
                      </a:r>
                      <a:endParaRPr lang="ko-KR" altLang="en-US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205634"/>
                  </a:ext>
                </a:extLst>
              </a:tr>
              <a:tr h="106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친밀성</a:t>
                      </a:r>
                    </a:p>
                  </a:txBody>
                  <a:tcPr anchor="ctr">
                    <a:solidFill>
                      <a:srgbClr val="CDE4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웹사이트에서 정보를 직접 찾아야 하므로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단방향 소통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</a:t>
                      </a:r>
                      <a:r>
                        <a:rPr lang="ko-KR" altLang="en-US" sz="13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챗봇과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상호작용을 통해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정보를 얻을 수 있으므로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양방향 소통</a:t>
                      </a:r>
                      <a:r>
                        <a:rPr lang="ko-KR" altLang="en-US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 가능함</a:t>
                      </a:r>
                      <a:r>
                        <a:rPr lang="en-US" altLang="ko-KR" sz="13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469490"/>
                  </a:ext>
                </a:extLst>
              </a:tr>
            </a:tbl>
          </a:graphicData>
        </a:graphic>
      </p:graphicFrame>
      <p:sp>
        <p:nvSpPr>
          <p:cNvPr id="13" name="막힌 원호 12">
            <a:extLst>
              <a:ext uri="{FF2B5EF4-FFF2-40B4-BE49-F238E27FC236}">
                <a16:creationId xmlns:a16="http://schemas.microsoft.com/office/drawing/2014/main" id="{C6AD41AE-22FD-4524-B1C9-845523EA8BFE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76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A4EB23-2B0A-4BCD-BA07-07CAFD484EC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BDDE57-25E1-40AD-BA71-BF75D921286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76209-1B36-457C-A6F6-329CB3C0ED6F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657BA9CF-439E-4FA9-BDB3-3F30DD513978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핵심소스코드</a:t>
            </a:r>
            <a:r>
              <a:rPr lang="en-US" altLang="ko-KR" spc="-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(3)</a:t>
            </a:r>
            <a:endParaRPr lang="ko-KR" altLang="en-US" spc="-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C7B4551-8373-421E-A450-1C113B5E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905799B-F04E-40DF-A7D2-3D09149D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00E6E-DD45-4070-A154-18418E99E41E}"/>
              </a:ext>
            </a:extLst>
          </p:cNvPr>
          <p:cNvSpPr/>
          <p:nvPr/>
        </p:nvSpPr>
        <p:spPr>
          <a:xfrm>
            <a:off x="179513" y="1233892"/>
            <a:ext cx="8782860" cy="51474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A72061-FCD2-4277-88D2-CEB025498173}"/>
              </a:ext>
            </a:extLst>
          </p:cNvPr>
          <p:cNvSpPr txBox="1"/>
          <p:nvPr/>
        </p:nvSpPr>
        <p:spPr>
          <a:xfrm>
            <a:off x="3348656" y="773559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대화내용과 출력정보 연결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ajax)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9C4C8A1D-69B2-45E3-917A-5BF244A6E1B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06EE-E9E2-406C-BC85-4AAAA643CB8A}"/>
              </a:ext>
            </a:extLst>
          </p:cNvPr>
          <p:cNvSpPr txBox="1"/>
          <p:nvPr/>
        </p:nvSpPr>
        <p:spPr>
          <a:xfrm>
            <a:off x="5724128" y="2924944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Ajax </a:t>
            </a:r>
            <a:r>
              <a:rPr lang="ko-KR" altLang="en-US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통신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을 통해 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서버와 연결시켜 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입력 메시지에 맞는 여행지를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반환해주도록 요청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8F80B5-FA7C-4488-9D12-652A1EC8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5" y="1772816"/>
            <a:ext cx="4941419" cy="39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1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3108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11529" y="53358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63029" y="541074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10701" y="685091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요구사항 정의서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597" y="70435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3629" y="469065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F25CD8-514C-4EE0-9135-5CE846699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89863"/>
              </p:ext>
            </p:extLst>
          </p:nvPr>
        </p:nvGraphicFramePr>
        <p:xfrm>
          <a:off x="209808" y="1466413"/>
          <a:ext cx="8724384" cy="48429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6609">
                  <a:extLst>
                    <a:ext uri="{9D8B030D-6E8A-4147-A177-3AD203B41FA5}">
                      <a16:colId xmlns:a16="http://schemas.microsoft.com/office/drawing/2014/main" val="2680134286"/>
                    </a:ext>
                  </a:extLst>
                </a:gridCol>
                <a:gridCol w="830281">
                  <a:extLst>
                    <a:ext uri="{9D8B030D-6E8A-4147-A177-3AD203B41FA5}">
                      <a16:colId xmlns:a16="http://schemas.microsoft.com/office/drawing/2014/main" val="1665830058"/>
                    </a:ext>
                  </a:extLst>
                </a:gridCol>
                <a:gridCol w="1319438">
                  <a:extLst>
                    <a:ext uri="{9D8B030D-6E8A-4147-A177-3AD203B41FA5}">
                      <a16:colId xmlns:a16="http://schemas.microsoft.com/office/drawing/2014/main" val="3035713557"/>
                    </a:ext>
                  </a:extLst>
                </a:gridCol>
                <a:gridCol w="1697865">
                  <a:extLst>
                    <a:ext uri="{9D8B030D-6E8A-4147-A177-3AD203B41FA5}">
                      <a16:colId xmlns:a16="http://schemas.microsoft.com/office/drawing/2014/main" val="2600581322"/>
                    </a:ext>
                  </a:extLst>
                </a:gridCol>
                <a:gridCol w="2307113">
                  <a:extLst>
                    <a:ext uri="{9D8B030D-6E8A-4147-A177-3AD203B41FA5}">
                      <a16:colId xmlns:a16="http://schemas.microsoft.com/office/drawing/2014/main" val="1992926183"/>
                    </a:ext>
                  </a:extLst>
                </a:gridCol>
                <a:gridCol w="1383802">
                  <a:extLst>
                    <a:ext uri="{9D8B030D-6E8A-4147-A177-3AD203B41FA5}">
                      <a16:colId xmlns:a16="http://schemas.microsoft.com/office/drawing/2014/main" val="4151318153"/>
                    </a:ext>
                  </a:extLst>
                </a:gridCol>
                <a:gridCol w="439276">
                  <a:extLst>
                    <a:ext uri="{9D8B030D-6E8A-4147-A177-3AD203B41FA5}">
                      <a16:colId xmlns:a16="http://schemas.microsoft.com/office/drawing/2014/main" val="2825416028"/>
                    </a:ext>
                  </a:extLst>
                </a:gridCol>
              </a:tblGrid>
              <a:tr h="1781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요구사항</a:t>
                      </a:r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요구사항명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기능</a:t>
                      </a:r>
                      <a:r>
                        <a:rPr 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기능명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세부사항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사용기술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404503127"/>
                  </a:ext>
                </a:extLst>
              </a:tr>
              <a:tr h="82545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</a:p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 맞춤 여행지 추천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(TRAVOT)</a:t>
                      </a: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기상예보 제공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기상예보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제공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항목번호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(1)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입력한 후 검색할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날씨 및 미세먼지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정보를 채팅에 입력</a:t>
                      </a:r>
                      <a:endParaRPr lang="en-US" altLang="ko-KR" sz="900" b="0" u="none" strike="noStrike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-&gt;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검색 키워드에 맞는 기상 정보를 채팅을 통해 제공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'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구글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및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크롤링하여 채팅에 출력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854154039"/>
                  </a:ext>
                </a:extLst>
              </a:tr>
              <a:tr h="746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 추천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항목번호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(2)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입력한 후 검색할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지역 및 여행지 테마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정보를 채팅에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입력</a:t>
                      </a:r>
                      <a:endParaRPr lang="en-US" altLang="ko-KR" sz="900" b="0" u="none" strike="noStrike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-&gt;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지역에 맞는 여행지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228600" indent="-228600" algn="ctr" fontAlgn="ctr">
                        <a:buAutoNum type="arabicPeriod"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대한민국 구석구석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크롤링하여 데이터베이스에 저장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ctr" fontAlgn="ctr">
                        <a:buAutoNum type="arabicPeriod"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데이터베이스에 접근하여 여행지 정보를 채팅에 출력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27991615"/>
                  </a:ext>
                </a:extLst>
              </a:tr>
              <a:tr h="655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 정보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을 통해 여행지를 추천 받은 후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자세히 알고 싶다면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?’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버튼을 클릭하면 여행지에 대한 자세한 정보를 새로운 웹페이지 창을 통해 열람할 수 있음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데이터베이스에 저장된 여행지 정보를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JavaScript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를 통해 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새로운 웹페이지에 출력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094114275"/>
                  </a:ext>
                </a:extLst>
              </a:tr>
              <a:tr h="1277918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183" marR="7183" marT="718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코스 여행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코스 여행 추천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항목번호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(3)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입력한 후 검색할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지역 및 코스 여행 테마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정보를 채팅에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입력</a:t>
                      </a:r>
                      <a:endParaRPr lang="en-US" altLang="ko-KR" sz="900" b="0" u="none" strike="noStrike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-&gt;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지역에 맞는 코스 여행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228600" indent="-228600" algn="ctr" fontAlgn="ctr">
                        <a:buAutoNum type="arabicPeriod"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'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대한민국 구석구석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크롤링하여 데이터베이스에 저장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228600" indent="-228600" algn="ctr" fontAlgn="ctr">
                        <a:buAutoNum type="arabicPeriod"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데이터베이스에 접근하여 특정 개수의 여행지를 임의로 추출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228600" indent="-228600" algn="ctr" fontAlgn="ctr">
                        <a:buAutoNum type="arabicPeriod"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경로 탐색 알고리즘을 통해 최적의 경로 탐색 후 채팅에 출력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372582"/>
                  </a:ext>
                </a:extLst>
              </a:tr>
              <a:tr h="9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A-005</a:t>
                      </a:r>
                    </a:p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코스 여행 정보 상세보기　</a:t>
                      </a:r>
                    </a:p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을 통해 코스 여행을 추천 받은 후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자세히 알고 싶다면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?’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버튼을 클릭하면 코스에 대한 자세한 정보를 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새로운 웹페이지 창을 통해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열람할 수 있음</a:t>
                      </a:r>
                      <a:endParaRPr lang="en-US" altLang="ko-KR" sz="900" b="0" u="none" strike="noStrike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코스에 속한 여행지에 대한 자세한 정보 또한    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A-003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을 통해 열람할 수 있음</a:t>
                      </a: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en-US" altLang="ko-KR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A-004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출력된 코스 여행지 정보를 데이터베이스에서 추출하여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JavaScript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를 통해 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새로운 웹페이지에 출력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　</a:t>
                      </a:r>
                    </a:p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7667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6BE213-CBB0-40A9-8347-2B3BAAB2A85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FCBDF-DDC1-4EA2-99B0-F228FE0D0EEC}"/>
              </a:ext>
            </a:extLst>
          </p:cNvPr>
          <p:cNvCxnSpPr/>
          <p:nvPr/>
        </p:nvCxnSpPr>
        <p:spPr>
          <a:xfrm>
            <a:off x="411529" y="53358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EC93C7-40B0-4727-B32B-C6D3B765888E}"/>
              </a:ext>
            </a:extLst>
          </p:cNvPr>
          <p:cNvCxnSpPr/>
          <p:nvPr/>
        </p:nvCxnSpPr>
        <p:spPr>
          <a:xfrm>
            <a:off x="3263029" y="541074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3C71C3CC-67CC-48AA-8DAB-C6966B8E54AC}"/>
              </a:ext>
            </a:extLst>
          </p:cNvPr>
          <p:cNvSpPr txBox="1">
            <a:spLocks/>
          </p:cNvSpPr>
          <p:nvPr/>
        </p:nvSpPr>
        <p:spPr>
          <a:xfrm>
            <a:off x="310701" y="685091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요구사항 정의서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02828D4-0E3D-47BA-B373-649532B2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597" y="70435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63412E-EA9A-4A8D-8246-CFFA2725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3629" y="469065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6A69E0E1-E6FC-4C2F-ABEA-4F90B0015B93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AA5F16C-827B-4A16-AD15-21D954EAD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353692"/>
              </p:ext>
            </p:extLst>
          </p:nvPr>
        </p:nvGraphicFramePr>
        <p:xfrm>
          <a:off x="457198" y="1708351"/>
          <a:ext cx="7918399" cy="32689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7635">
                  <a:extLst>
                    <a:ext uri="{9D8B030D-6E8A-4147-A177-3AD203B41FA5}">
                      <a16:colId xmlns:a16="http://schemas.microsoft.com/office/drawing/2014/main" val="4203522412"/>
                    </a:ext>
                  </a:extLst>
                </a:gridCol>
                <a:gridCol w="753577">
                  <a:extLst>
                    <a:ext uri="{9D8B030D-6E8A-4147-A177-3AD203B41FA5}">
                      <a16:colId xmlns:a16="http://schemas.microsoft.com/office/drawing/2014/main" val="1512261859"/>
                    </a:ext>
                  </a:extLst>
                </a:gridCol>
                <a:gridCol w="1197544">
                  <a:extLst>
                    <a:ext uri="{9D8B030D-6E8A-4147-A177-3AD203B41FA5}">
                      <a16:colId xmlns:a16="http://schemas.microsoft.com/office/drawing/2014/main" val="3399006416"/>
                    </a:ext>
                  </a:extLst>
                </a:gridCol>
                <a:gridCol w="1541011">
                  <a:extLst>
                    <a:ext uri="{9D8B030D-6E8A-4147-A177-3AD203B41FA5}">
                      <a16:colId xmlns:a16="http://schemas.microsoft.com/office/drawing/2014/main" val="2662035293"/>
                    </a:ext>
                  </a:extLst>
                </a:gridCol>
                <a:gridCol w="2093975">
                  <a:extLst>
                    <a:ext uri="{9D8B030D-6E8A-4147-A177-3AD203B41FA5}">
                      <a16:colId xmlns:a16="http://schemas.microsoft.com/office/drawing/2014/main" val="4208423672"/>
                    </a:ext>
                  </a:extLst>
                </a:gridCol>
                <a:gridCol w="1255962">
                  <a:extLst>
                    <a:ext uri="{9D8B030D-6E8A-4147-A177-3AD203B41FA5}">
                      <a16:colId xmlns:a16="http://schemas.microsoft.com/office/drawing/2014/main" val="1584333029"/>
                    </a:ext>
                  </a:extLst>
                </a:gridCol>
                <a:gridCol w="398695">
                  <a:extLst>
                    <a:ext uri="{9D8B030D-6E8A-4147-A177-3AD203B41FA5}">
                      <a16:colId xmlns:a16="http://schemas.microsoft.com/office/drawing/2014/main" val="4147526810"/>
                    </a:ext>
                  </a:extLst>
                </a:gridCol>
              </a:tblGrid>
              <a:tr h="97145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부가 서비스</a:t>
                      </a:r>
                      <a:endParaRPr lang="en-US" altLang="ko-KR" sz="900" b="0" u="none" strike="noStrike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메인화면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제공 서비스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B-001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검색 키워드 제공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검색할 수 있는 검색 키워드를 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TRAVOT  </a:t>
                      </a:r>
                      <a:r>
                        <a:rPr lang="ko-KR" altLang="en-US" sz="900" b="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채팅창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하단에 제공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r>
                        <a:rPr lang="en-US" altLang="ko-KR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html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및 </a:t>
                      </a:r>
                      <a:r>
                        <a:rPr lang="en-US" altLang="ko-KR" sz="900" b="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css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이용하여 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검색 키워드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출력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1742688052"/>
                  </a:ext>
                </a:extLst>
              </a:tr>
              <a:tr h="17991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B-002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인기있는 여행지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 떠오르고 있는 인기 여행지를 메인 화면에 추천</a:t>
                      </a: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marL="228600" indent="-228600" algn="ctr" fontAlgn="ctr">
                        <a:buAutoNum type="arabicPeriod"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'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대한민국 구석구석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크롤링하여 데이터베이스에 저장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228600" indent="-228600" algn="ctr" fontAlgn="ctr">
                        <a:buAutoNum type="arabicPeriod"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데이터베이스에 접근하여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JavaScript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를 통해 메인 화면에 </a:t>
                      </a:r>
                      <a:r>
                        <a:rPr lang="ko-KR" altLang="en-US" sz="9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출력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3471063707"/>
                  </a:ext>
                </a:extLst>
              </a:tr>
              <a:tr h="498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B-003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시간에 따른 메인 배경화면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일정 시간에 따라 메인 배경화면을 바꿈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JavaScript</a:t>
                      </a:r>
                      <a:r>
                        <a:rPr 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183" marR="7183" marT="7183" marB="0" anchor="ctr"/>
                </a:tc>
                <a:extLst>
                  <a:ext uri="{0D108BD9-81ED-4DB2-BD59-A6C34878D82A}">
                    <a16:rowId xmlns:a16="http://schemas.microsoft.com/office/drawing/2014/main" val="374825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50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유즈케이스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8204C40-4077-454E-BF17-880AA3F90F3E}"/>
              </a:ext>
            </a:extLst>
          </p:cNvPr>
          <p:cNvSpPr/>
          <p:nvPr/>
        </p:nvSpPr>
        <p:spPr>
          <a:xfrm>
            <a:off x="2193438" y="1679992"/>
            <a:ext cx="4854602" cy="4033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B55A6E9-035F-4835-88E4-37E046D6D7B4}"/>
              </a:ext>
            </a:extLst>
          </p:cNvPr>
          <p:cNvSpPr/>
          <p:nvPr/>
        </p:nvSpPr>
        <p:spPr>
          <a:xfrm>
            <a:off x="2502945" y="2001746"/>
            <a:ext cx="1986399" cy="35154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9AF5E7D-8A5E-4E3C-AF00-66E2B6760148}"/>
              </a:ext>
            </a:extLst>
          </p:cNvPr>
          <p:cNvGrpSpPr/>
          <p:nvPr/>
        </p:nvGrpSpPr>
        <p:grpSpPr>
          <a:xfrm>
            <a:off x="2942523" y="2981622"/>
            <a:ext cx="1080120" cy="432048"/>
            <a:chOff x="2545029" y="2370145"/>
            <a:chExt cx="1080120" cy="432048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213089D-3092-4F5A-8105-FD0DA1CAA9BC}"/>
                </a:ext>
              </a:extLst>
            </p:cNvPr>
            <p:cNvSpPr/>
            <p:nvPr/>
          </p:nvSpPr>
          <p:spPr>
            <a:xfrm>
              <a:off x="2545029" y="2370145"/>
              <a:ext cx="1080120" cy="4320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F58C0EE-528E-420B-A834-D75817D3D1E2}"/>
                </a:ext>
              </a:extLst>
            </p:cNvPr>
            <p:cNvSpPr txBox="1"/>
            <p:nvPr/>
          </p:nvSpPr>
          <p:spPr>
            <a:xfrm>
              <a:off x="2826043" y="2439975"/>
              <a:ext cx="51809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챗봇</a:t>
              </a:r>
              <a:endPara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B727341-2835-4A2A-BE5C-299C58A3E13E}"/>
              </a:ext>
            </a:extLst>
          </p:cNvPr>
          <p:cNvSpPr txBox="1"/>
          <p:nvPr/>
        </p:nvSpPr>
        <p:spPr>
          <a:xfrm>
            <a:off x="2957963" y="1874610"/>
            <a:ext cx="1077539" cy="292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페이지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CDD8EF5-ECFA-40D9-A011-99C89B189616}"/>
              </a:ext>
            </a:extLst>
          </p:cNvPr>
          <p:cNvGrpSpPr/>
          <p:nvPr/>
        </p:nvGrpSpPr>
        <p:grpSpPr>
          <a:xfrm>
            <a:off x="2620833" y="4217054"/>
            <a:ext cx="1750622" cy="462135"/>
            <a:chOff x="2568505" y="5340089"/>
            <a:chExt cx="1808029" cy="46213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66076D7-A215-43DD-AFCC-26DBAEA63EE5}"/>
                </a:ext>
              </a:extLst>
            </p:cNvPr>
            <p:cNvSpPr/>
            <p:nvPr/>
          </p:nvSpPr>
          <p:spPr>
            <a:xfrm>
              <a:off x="2568505" y="5340089"/>
              <a:ext cx="1808029" cy="4621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3C5850-9696-4DF5-BE72-043F58464BCB}"/>
                </a:ext>
              </a:extLst>
            </p:cNvPr>
            <p:cNvSpPr txBox="1"/>
            <p:nvPr/>
          </p:nvSpPr>
          <p:spPr>
            <a:xfrm>
              <a:off x="2690841" y="5432656"/>
              <a:ext cx="1563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여행지 </a:t>
              </a:r>
              <a:r>
                <a:rPr lang="en-US" altLang="ko-KR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TOP3 </a:t>
              </a:r>
              <a:r>
                <a:rPr lang="ko-KR" altLang="en-US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추천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F9B464-FE28-40B2-910A-75475ED211B0}"/>
              </a:ext>
            </a:extLst>
          </p:cNvPr>
          <p:cNvGrpSpPr/>
          <p:nvPr/>
        </p:nvGrpSpPr>
        <p:grpSpPr>
          <a:xfrm>
            <a:off x="820315" y="3112816"/>
            <a:ext cx="889248" cy="1153765"/>
            <a:chOff x="477622" y="2851299"/>
            <a:chExt cx="889248" cy="1153765"/>
          </a:xfrm>
        </p:grpSpPr>
        <p:pic>
          <p:nvPicPr>
            <p:cNvPr id="82" name="그래픽 81" descr="남자 윤곽선">
              <a:extLst>
                <a:ext uri="{FF2B5EF4-FFF2-40B4-BE49-F238E27FC236}">
                  <a16:creationId xmlns:a16="http://schemas.microsoft.com/office/drawing/2014/main" id="{34415365-3CB2-483F-A0E1-52733E4B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7622" y="2851299"/>
              <a:ext cx="889248" cy="88924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966838-C073-4B70-AE97-B8291ACF748E}"/>
                </a:ext>
              </a:extLst>
            </p:cNvPr>
            <p:cNvSpPr txBox="1"/>
            <p:nvPr/>
          </p:nvSpPr>
          <p:spPr>
            <a:xfrm>
              <a:off x="599080" y="372806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3CE4C36-7591-4F8D-93B7-D5D46D266527}"/>
              </a:ext>
            </a:extLst>
          </p:cNvPr>
          <p:cNvGrpSpPr/>
          <p:nvPr/>
        </p:nvGrpSpPr>
        <p:grpSpPr>
          <a:xfrm>
            <a:off x="7369579" y="2556817"/>
            <a:ext cx="954107" cy="2279793"/>
            <a:chOff x="4392597" y="2492896"/>
            <a:chExt cx="954107" cy="227979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334375B-5EF3-4E03-ABCD-E643E8646EF7}"/>
                </a:ext>
              </a:extLst>
            </p:cNvPr>
            <p:cNvGrpSpPr/>
            <p:nvPr/>
          </p:nvGrpSpPr>
          <p:grpSpPr>
            <a:xfrm>
              <a:off x="4482550" y="2492896"/>
              <a:ext cx="779566" cy="1055657"/>
              <a:chOff x="477622" y="2851299"/>
              <a:chExt cx="779566" cy="1055657"/>
            </a:xfrm>
          </p:grpSpPr>
          <p:pic>
            <p:nvPicPr>
              <p:cNvPr id="89" name="그래픽 88" descr="남자 윤곽선">
                <a:extLst>
                  <a:ext uri="{FF2B5EF4-FFF2-40B4-BE49-F238E27FC236}">
                    <a16:creationId xmlns:a16="http://schemas.microsoft.com/office/drawing/2014/main" id="{DBF09F17-43E9-42CB-97F6-2D4B45C5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7622" y="2851299"/>
                <a:ext cx="779566" cy="77956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3E6027D-2A1D-43A2-B44E-C02ABC251760}"/>
                  </a:ext>
                </a:extLst>
              </p:cNvPr>
              <p:cNvSpPr txBox="1"/>
              <p:nvPr/>
            </p:nvSpPr>
            <p:spPr>
              <a:xfrm>
                <a:off x="557588" y="3660735"/>
                <a:ext cx="6142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웹 서버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30992EC-96F1-4F8B-B3F2-3EF431FCC74B}"/>
                </a:ext>
              </a:extLst>
            </p:cNvPr>
            <p:cNvGrpSpPr/>
            <p:nvPr/>
          </p:nvGrpSpPr>
          <p:grpSpPr>
            <a:xfrm>
              <a:off x="4392597" y="3717032"/>
              <a:ext cx="954107" cy="1055657"/>
              <a:chOff x="387669" y="2851299"/>
              <a:chExt cx="954107" cy="1055657"/>
            </a:xfrm>
          </p:grpSpPr>
          <p:pic>
            <p:nvPicPr>
              <p:cNvPr id="87" name="그래픽 86" descr="남자 윤곽선">
                <a:extLst>
                  <a:ext uri="{FF2B5EF4-FFF2-40B4-BE49-F238E27FC236}">
                    <a16:creationId xmlns:a16="http://schemas.microsoft.com/office/drawing/2014/main" id="{8AB1AD02-3D75-4DF1-B6F8-FDA284132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7622" y="2851299"/>
                <a:ext cx="779566" cy="77956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C159973-1C91-4430-9EE4-483AF078C528}"/>
                  </a:ext>
                </a:extLst>
              </p:cNvPr>
              <p:cNvSpPr txBox="1"/>
              <p:nvPr/>
            </p:nvSpPr>
            <p:spPr>
              <a:xfrm>
                <a:off x="387669" y="3660735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데이터베이스</a:t>
                </a:r>
              </a:p>
            </p:txBody>
          </p:sp>
        </p:grpSp>
      </p:grp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3F96AF-5051-4EC9-9772-DA7B112C6C42}"/>
              </a:ext>
            </a:extLst>
          </p:cNvPr>
          <p:cNvCxnSpPr>
            <a:cxnSpLocks/>
            <a:stCxn id="82" idx="3"/>
            <a:endCxn id="75" idx="2"/>
          </p:cNvCxnSpPr>
          <p:nvPr/>
        </p:nvCxnSpPr>
        <p:spPr>
          <a:xfrm flipV="1">
            <a:off x="1709563" y="3197646"/>
            <a:ext cx="1232960" cy="35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15DD796-FA6F-480A-B624-F84FA9D79E99}"/>
              </a:ext>
            </a:extLst>
          </p:cNvPr>
          <p:cNvCxnSpPr>
            <a:cxnSpLocks/>
            <a:stCxn id="82" idx="3"/>
            <a:endCxn id="79" idx="2"/>
          </p:cNvCxnSpPr>
          <p:nvPr/>
        </p:nvCxnSpPr>
        <p:spPr>
          <a:xfrm>
            <a:off x="1709563" y="3557440"/>
            <a:ext cx="911270" cy="890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F038875-0837-43F3-AA02-9D63326908BF}"/>
              </a:ext>
            </a:extLst>
          </p:cNvPr>
          <p:cNvCxnSpPr>
            <a:cxnSpLocks/>
            <a:stCxn id="100" idx="3"/>
            <a:endCxn id="87" idx="1"/>
          </p:cNvCxnSpPr>
          <p:nvPr/>
        </p:nvCxnSpPr>
        <p:spPr>
          <a:xfrm flipV="1">
            <a:off x="6371752" y="4170736"/>
            <a:ext cx="1087780" cy="793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22DDD72-930C-4377-9198-8EE9150980E8}"/>
              </a:ext>
            </a:extLst>
          </p:cNvPr>
          <p:cNvGrpSpPr/>
          <p:nvPr/>
        </p:nvGrpSpPr>
        <p:grpSpPr>
          <a:xfrm>
            <a:off x="4864677" y="1908699"/>
            <a:ext cx="1808029" cy="462135"/>
            <a:chOff x="3548918" y="5204909"/>
            <a:chExt cx="1808029" cy="46213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868B9336-4D2E-41F5-A8E0-8599A96F11BD}"/>
                </a:ext>
              </a:extLst>
            </p:cNvPr>
            <p:cNvSpPr/>
            <p:nvPr/>
          </p:nvSpPr>
          <p:spPr>
            <a:xfrm>
              <a:off x="3548918" y="5204909"/>
              <a:ext cx="1808029" cy="46213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5FC28E-95B0-42E7-B1F0-DFAB754E3263}"/>
                </a:ext>
              </a:extLst>
            </p:cNvPr>
            <p:cNvSpPr txBox="1"/>
            <p:nvPr/>
          </p:nvSpPr>
          <p:spPr>
            <a:xfrm>
              <a:off x="3592169" y="5297476"/>
              <a:ext cx="1721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코스 추천 알고리즘</a:t>
              </a: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C1051E-8920-4353-BC02-C5A7C4D88DFF}"/>
              </a:ext>
            </a:extLst>
          </p:cNvPr>
          <p:cNvCxnSpPr>
            <a:cxnSpLocks/>
            <a:stCxn id="75" idx="6"/>
            <a:endCxn id="89" idx="1"/>
          </p:cNvCxnSpPr>
          <p:nvPr/>
        </p:nvCxnSpPr>
        <p:spPr>
          <a:xfrm flipV="1">
            <a:off x="4022643" y="2946600"/>
            <a:ext cx="3436889" cy="251046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A81B40C-65AD-43D8-98DA-EE1FD6B48909}"/>
              </a:ext>
            </a:extLst>
          </p:cNvPr>
          <p:cNvCxnSpPr>
            <a:cxnSpLocks/>
            <a:stCxn id="79" idx="6"/>
            <a:endCxn id="87" idx="1"/>
          </p:cNvCxnSpPr>
          <p:nvPr/>
        </p:nvCxnSpPr>
        <p:spPr>
          <a:xfrm flipV="1">
            <a:off x="4371455" y="4170736"/>
            <a:ext cx="3088077" cy="277386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CF0ABEEB-B51F-4365-BE2F-1F64D4CF004B}"/>
              </a:ext>
            </a:extLst>
          </p:cNvPr>
          <p:cNvSpPr/>
          <p:nvPr/>
        </p:nvSpPr>
        <p:spPr>
          <a:xfrm>
            <a:off x="5184970" y="4728006"/>
            <a:ext cx="1173569" cy="46213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604AA2-CA95-4EBC-9F17-35A452D59E56}"/>
              </a:ext>
            </a:extLst>
          </p:cNvPr>
          <p:cNvSpPr txBox="1"/>
          <p:nvPr/>
        </p:nvSpPr>
        <p:spPr>
          <a:xfrm>
            <a:off x="5165629" y="4826001"/>
            <a:ext cx="120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데이터크롤링</a:t>
            </a:r>
            <a:endParaRPr lang="ko-KR" altLang="en-US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1310F0F-3A3C-460D-8FB5-8B14EAD71A62}"/>
              </a:ext>
            </a:extLst>
          </p:cNvPr>
          <p:cNvCxnSpPr>
            <a:cxnSpLocks/>
            <a:stCxn id="99" idx="6"/>
            <a:endCxn id="89" idx="1"/>
          </p:cNvCxnSpPr>
          <p:nvPr/>
        </p:nvCxnSpPr>
        <p:spPr>
          <a:xfrm flipV="1">
            <a:off x="6358539" y="2946600"/>
            <a:ext cx="1100993" cy="20124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F0CA234-64EB-4B97-AFDD-A35AA0194DD1}"/>
              </a:ext>
            </a:extLst>
          </p:cNvPr>
          <p:cNvCxnSpPr>
            <a:cxnSpLocks/>
            <a:stCxn id="87" idx="1"/>
            <a:endCxn id="75" idx="6"/>
          </p:cNvCxnSpPr>
          <p:nvPr/>
        </p:nvCxnSpPr>
        <p:spPr>
          <a:xfrm flipH="1" flipV="1">
            <a:off x="4022643" y="3197646"/>
            <a:ext cx="3436889" cy="97309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707D398-D2D8-406F-B742-08F9AD89E19E}"/>
              </a:ext>
            </a:extLst>
          </p:cNvPr>
          <p:cNvCxnSpPr>
            <a:cxnSpLocks/>
            <a:stCxn id="95" idx="6"/>
            <a:endCxn id="89" idx="1"/>
          </p:cNvCxnSpPr>
          <p:nvPr/>
        </p:nvCxnSpPr>
        <p:spPr>
          <a:xfrm>
            <a:off x="6672706" y="2139767"/>
            <a:ext cx="786826" cy="8068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3C4B059-80F8-4895-B777-737831F2D9CC}"/>
              </a:ext>
            </a:extLst>
          </p:cNvPr>
          <p:cNvCxnSpPr>
            <a:cxnSpLocks/>
            <a:stCxn id="79" idx="6"/>
            <a:endCxn id="89" idx="1"/>
          </p:cNvCxnSpPr>
          <p:nvPr/>
        </p:nvCxnSpPr>
        <p:spPr>
          <a:xfrm flipV="1">
            <a:off x="4371455" y="2946600"/>
            <a:ext cx="3088077" cy="1501522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EA611E-3417-481A-B8D5-6BBE6C05EF6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BCCB2C-83E5-4524-8FA5-56F1682715E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3CAE27-7516-42EE-8665-A822DEA3053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EDB1012B-7021-4B1E-B4FE-CC0D8611A1F3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유즈케이스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2EDF58F-EAB2-4CE4-8BF1-0FF7E632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C334AC-0134-48AD-AA6A-54B788FA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98C22BB9-A5F1-40B3-983C-CA60AAF4042A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068241F-AF4F-4DE5-B4ED-11D22DCB6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2626"/>
              </p:ext>
            </p:extLst>
          </p:nvPr>
        </p:nvGraphicFramePr>
        <p:xfrm>
          <a:off x="1523999" y="1402556"/>
          <a:ext cx="6096001" cy="490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753">
                  <a:extLst>
                    <a:ext uri="{9D8B030D-6E8A-4147-A177-3AD203B41FA5}">
                      <a16:colId xmlns:a16="http://schemas.microsoft.com/office/drawing/2014/main" val="2489915297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9210660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705398"/>
                    </a:ext>
                  </a:extLst>
                </a:gridCol>
                <a:gridCol w="3336033">
                  <a:extLst>
                    <a:ext uri="{9D8B030D-6E8A-4147-A177-3AD203B41FA5}">
                      <a16:colId xmlns:a16="http://schemas.microsoft.com/office/drawing/2014/main" val="4161338360"/>
                    </a:ext>
                  </a:extLst>
                </a:gridCol>
              </a:tblGrid>
              <a:tr h="306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9231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챗봇을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통해 사용자에게 기상예보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여행코스 등의 정보를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43051"/>
                  </a:ext>
                </a:extLst>
              </a:tr>
              <a:tr h="319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78438"/>
                  </a:ext>
                </a:extLst>
              </a:tr>
              <a:tr h="3197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보조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 서버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베이스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589436"/>
                  </a:ext>
                </a:extLst>
              </a:tr>
              <a:tr h="319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우선순위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중요도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863636"/>
                  </a:ext>
                </a:extLst>
              </a:tr>
              <a:tr h="4406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난이도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입력한 채팅을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챗봇이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분석할 수 있도록 하기 위한 데이터 분석 능력 요구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검색한 키워드에 따라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크롤링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데이터베이스 추출 과정이 필요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063092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입력한 채팅을 분석하여 원하는 정보를 제공하는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챗봇을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71616"/>
                  </a:ext>
                </a:extLst>
              </a:tr>
              <a:tr h="319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후행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챗봇을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지속적으로 사용할 수 있도록 서버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899129"/>
                  </a:ext>
                </a:extLst>
              </a:tr>
              <a:tr h="7867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서비스를 제공하는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웹사이트에 접속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얻고자 하는 정보를 검색 키워드에 맞게 채팅에 입력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사용자의 채팅을 분석하여 사용자에게 정보를 제공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481"/>
                  </a:ext>
                </a:extLst>
              </a:tr>
              <a:tr h="1132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대안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서비스 이용 중 종료 시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서비스를 이용하던 도중에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뒤로가기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버튼을 누름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서비스가 종료되고 이전에 접속한 웹페이지로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돌아감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2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53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6059E8-5302-4DC5-B89D-4DF6B7C689D8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0A710A-B8EC-4806-A599-526895F30013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BD882D-6531-43E4-A4F6-59399E0C148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C0E144E4-8738-4306-BC5C-864F2654F1B4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유즈케이스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2AFBE47-3A1F-4041-91EB-0B0D284A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BA0DD1-A1BC-423C-A505-9A09A115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C1D5E277-9DD8-4313-BF77-5207E3C69DC8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13C22DA-15E6-46B8-8D0C-A595652C9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53038"/>
              </p:ext>
            </p:extLst>
          </p:nvPr>
        </p:nvGraphicFramePr>
        <p:xfrm>
          <a:off x="1523999" y="1412776"/>
          <a:ext cx="6096001" cy="4894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753">
                  <a:extLst>
                    <a:ext uri="{9D8B030D-6E8A-4147-A177-3AD203B41FA5}">
                      <a16:colId xmlns:a16="http://schemas.microsoft.com/office/drawing/2014/main" val="2489915297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9210660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705398"/>
                    </a:ext>
                  </a:extLst>
                </a:gridCol>
                <a:gridCol w="3336033">
                  <a:extLst>
                    <a:ext uri="{9D8B030D-6E8A-4147-A177-3AD203B41FA5}">
                      <a16:colId xmlns:a16="http://schemas.microsoft.com/office/drawing/2014/main" val="4161338360"/>
                    </a:ext>
                  </a:extLst>
                </a:gridCol>
              </a:tblGrid>
              <a:tr h="255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9231"/>
                  </a:ext>
                </a:extLst>
              </a:tr>
              <a:tr h="26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검색한 여행지 및 여행 코스의 상세정보를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43051"/>
                  </a:ext>
                </a:extLst>
              </a:tr>
              <a:tr h="2672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78438"/>
                  </a:ext>
                </a:extLst>
              </a:tr>
              <a:tr h="2672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보조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 서버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베이스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589436"/>
                  </a:ext>
                </a:extLst>
              </a:tr>
              <a:tr h="2672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우선순위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중요도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863636"/>
                  </a:ext>
                </a:extLst>
              </a:tr>
              <a:tr h="3945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난이도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입력한 채팅을 기반으로 추출된 여행지 정보를 웹페이지에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063092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검색한 결과를 다른 웹페이지에서 출력할 수 있어야 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71616"/>
                  </a:ext>
                </a:extLst>
              </a:tr>
              <a:tr h="465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후행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검색 결과를 지속적으로 열람할 수 있도록 서버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899129"/>
                  </a:ext>
                </a:extLst>
              </a:tr>
              <a:tr h="10145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서비스를 제공하는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웹사이트에 접속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원하는 여행지 및 여행 코스를 검색 키워드에 맞게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챗봇에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입력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 및 여행 코스 추천 결과를 사용자에게 제공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채팅에 출력된 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자세히 알고 싶다면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?’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버튼을 누르면 해당 여행지 및 여행 코스에 대한 상세정보가 적힌 웹페이지 제공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481"/>
                  </a:ext>
                </a:extLst>
              </a:tr>
              <a:tr h="10145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대안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상세정보 열람 중 종료 시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서비스를 이용하던 도중에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뒤로가기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버튼을 누름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서비스가 종료되고 이전에 접속한 웹페이지로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돌아감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2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38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6059E8-5302-4DC5-B89D-4DF6B7C689D8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0A710A-B8EC-4806-A599-526895F30013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BD882D-6531-43E4-A4F6-59399E0C148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2">
            <a:extLst>
              <a:ext uri="{FF2B5EF4-FFF2-40B4-BE49-F238E27FC236}">
                <a16:creationId xmlns:a16="http://schemas.microsoft.com/office/drawing/2014/main" id="{C0E144E4-8738-4306-BC5C-864F2654F1B4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j-cs"/>
              </a:rPr>
              <a:t>유즈케이스</a:t>
            </a:r>
            <a:endParaRPr kumimoji="0" lang="ko-KR" altLang="en-US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j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2AFBE47-3A1F-4041-91EB-0B0D284A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BA0DD1-A1BC-423C-A505-9A09A115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C1D5E277-9DD8-4313-BF77-5207E3C69DC8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CE9C5C1-BB6D-4858-B928-D91C0F39B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21686"/>
              </p:ext>
            </p:extLst>
          </p:nvPr>
        </p:nvGraphicFramePr>
        <p:xfrm>
          <a:off x="1523999" y="1412776"/>
          <a:ext cx="6096001" cy="4811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753">
                  <a:extLst>
                    <a:ext uri="{9D8B030D-6E8A-4147-A177-3AD203B41FA5}">
                      <a16:colId xmlns:a16="http://schemas.microsoft.com/office/drawing/2014/main" val="2489915297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9210660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705398"/>
                    </a:ext>
                  </a:extLst>
                </a:gridCol>
                <a:gridCol w="3336033">
                  <a:extLst>
                    <a:ext uri="{9D8B030D-6E8A-4147-A177-3AD203B41FA5}">
                      <a16:colId xmlns:a16="http://schemas.microsoft.com/office/drawing/2014/main" val="4161338360"/>
                    </a:ext>
                  </a:extLst>
                </a:gridCol>
              </a:tblGrid>
              <a:tr h="255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9231"/>
                  </a:ext>
                </a:extLst>
              </a:tr>
              <a:tr h="26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인기 여행지 추천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43051"/>
                  </a:ext>
                </a:extLst>
              </a:tr>
              <a:tr h="2672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78438"/>
                  </a:ext>
                </a:extLst>
              </a:tr>
              <a:tr h="2672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보조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엑터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 서버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베이스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589436"/>
                  </a:ext>
                </a:extLst>
              </a:tr>
              <a:tr h="2672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우선순위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중요도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863636"/>
                  </a:ext>
                </a:extLst>
              </a:tr>
              <a:tr h="3945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난이도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크롤링을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통해 데이터베이스에 저장된 최근 인기 있는 여행지 정보를 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JavaScript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이용해 메인 화면에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063092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 화면에 인기 있는 여행지 정보를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71616"/>
                  </a:ext>
                </a:extLst>
              </a:tr>
              <a:tr h="465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후행 조건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여행지 정보를 지속적으로 메인 화면에서 제공하기 위한 서버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899129"/>
                  </a:ext>
                </a:extLst>
              </a:tr>
              <a:tr h="10145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서비스를 제공하는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웹사이트에 접속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채팅창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하단에 인기 있는 여행지 추천 정보를 출력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481"/>
                  </a:ext>
                </a:extLst>
              </a:tr>
              <a:tr h="10145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대안 시나리오</a:t>
                      </a:r>
                    </a:p>
                  </a:txBody>
                  <a:tcPr anchor="ctr">
                    <a:solidFill>
                      <a:srgbClr val="E6ED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인기 여행지 열람 중 종료 시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챗봇</a:t>
                      </a:r>
                      <a:r>
                        <a:rPr lang="en-US" altLang="ko-KR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서비스를 이용하던 도중에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뒤로가기</a:t>
                      </a: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버튼을 누름</a:t>
                      </a:r>
                      <a:endParaRPr lang="en-US" altLang="ko-KR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서비스가 종료되고 이전에 접속한 웹페이지로 </a:t>
                      </a:r>
                      <a:r>
                        <a:rPr lang="ko-KR" altLang="en-US" sz="1100" b="1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돌아감</a:t>
                      </a:r>
                      <a:endParaRPr lang="ko-KR" altLang="en-US" sz="11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2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0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1967</Words>
  <Application>Microsoft Office PowerPoint</Application>
  <PresentationFormat>화면 슬라이드 쇼(4:3)</PresentationFormat>
  <Paragraphs>523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에스코어 드림 4 Regular</vt:lpstr>
      <vt:lpstr>Courier New</vt:lpstr>
      <vt:lpstr>Noto Sans Symbols</vt:lpstr>
      <vt:lpstr>에스코어 드림 6 Bold</vt:lpstr>
      <vt:lpstr>맑은 고딕</vt:lpstr>
      <vt:lpstr>에스코어 드림 8 Heavy</vt:lpstr>
      <vt:lpstr>Wingdings</vt:lpstr>
      <vt:lpstr>에스코어 드림 2 ExtraLight</vt:lpstr>
      <vt:lpstr>Arial</vt:lpstr>
      <vt:lpstr>맑은 고딕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임 서경</cp:lastModifiedBy>
  <cp:revision>303</cp:revision>
  <dcterms:created xsi:type="dcterms:W3CDTF">2014-04-16T00:55:54Z</dcterms:created>
  <dcterms:modified xsi:type="dcterms:W3CDTF">2021-10-15T12:11:58Z</dcterms:modified>
</cp:coreProperties>
</file>